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94" r:id="rId4"/>
  </p:sldMasterIdLst>
  <p:notesMasterIdLst>
    <p:notesMasterId r:id="rId110"/>
  </p:notesMasterIdLst>
  <p:handoutMasterIdLst>
    <p:handoutMasterId r:id="rId111"/>
  </p:handoutMasterIdLst>
  <p:sldIdLst>
    <p:sldId id="754" r:id="rId5"/>
    <p:sldId id="6004" r:id="rId6"/>
    <p:sldId id="6008" r:id="rId7"/>
    <p:sldId id="6003" r:id="rId8"/>
    <p:sldId id="6006" r:id="rId9"/>
    <p:sldId id="5979" r:id="rId10"/>
    <p:sldId id="1401" r:id="rId11"/>
    <p:sldId id="1268" r:id="rId12"/>
    <p:sldId id="1326" r:id="rId13"/>
    <p:sldId id="6001" r:id="rId14"/>
    <p:sldId id="1274" r:id="rId15"/>
    <p:sldId id="5543" r:id="rId16"/>
    <p:sldId id="1282" r:id="rId17"/>
    <p:sldId id="5942" r:id="rId18"/>
    <p:sldId id="1332" r:id="rId19"/>
    <p:sldId id="5592" r:id="rId20"/>
    <p:sldId id="1333" r:id="rId21"/>
    <p:sldId id="1335" r:id="rId22"/>
    <p:sldId id="5980" r:id="rId23"/>
    <p:sldId id="1239" r:id="rId24"/>
    <p:sldId id="5562" r:id="rId25"/>
    <p:sldId id="5559" r:id="rId26"/>
    <p:sldId id="5943" r:id="rId27"/>
    <p:sldId id="5901" r:id="rId28"/>
    <p:sldId id="5902" r:id="rId29"/>
    <p:sldId id="5564" r:id="rId30"/>
    <p:sldId id="5982" r:id="rId31"/>
    <p:sldId id="5904" r:id="rId32"/>
    <p:sldId id="5905" r:id="rId33"/>
    <p:sldId id="5913" r:id="rId34"/>
    <p:sldId id="5984" r:id="rId35"/>
    <p:sldId id="5557" r:id="rId36"/>
    <p:sldId id="5985" r:id="rId37"/>
    <p:sldId id="5983" r:id="rId38"/>
    <p:sldId id="1337" r:id="rId39"/>
    <p:sldId id="5973" r:id="rId40"/>
    <p:sldId id="5565" r:id="rId41"/>
    <p:sldId id="5566" r:id="rId42"/>
    <p:sldId id="5988" r:id="rId43"/>
    <p:sldId id="5990" r:id="rId44"/>
    <p:sldId id="5906" r:id="rId45"/>
    <p:sldId id="5987" r:id="rId46"/>
    <p:sldId id="5986" r:id="rId47"/>
    <p:sldId id="5907" r:id="rId48"/>
    <p:sldId id="1338" r:id="rId49"/>
    <p:sldId id="5561" r:id="rId50"/>
    <p:sldId id="5579" r:id="rId51"/>
    <p:sldId id="5908" r:id="rId52"/>
    <p:sldId id="5556" r:id="rId53"/>
    <p:sldId id="5568" r:id="rId54"/>
    <p:sldId id="5581" r:id="rId55"/>
    <p:sldId id="5910" r:id="rId56"/>
    <p:sldId id="5991" r:id="rId57"/>
    <p:sldId id="5571" r:id="rId58"/>
    <p:sldId id="5573" r:id="rId59"/>
    <p:sldId id="5572" r:id="rId60"/>
    <p:sldId id="5992" r:id="rId61"/>
    <p:sldId id="5550" r:id="rId62"/>
    <p:sldId id="5551" r:id="rId63"/>
    <p:sldId id="5920" r:id="rId64"/>
    <p:sldId id="5922" r:id="rId65"/>
    <p:sldId id="5593" r:id="rId66"/>
    <p:sldId id="5915" r:id="rId67"/>
    <p:sldId id="5924" r:id="rId68"/>
    <p:sldId id="5918" r:id="rId69"/>
    <p:sldId id="5919" r:id="rId70"/>
    <p:sldId id="5925" r:id="rId71"/>
    <p:sldId id="5993" r:id="rId72"/>
    <p:sldId id="5584" r:id="rId73"/>
    <p:sldId id="5927" r:id="rId74"/>
    <p:sldId id="5928" r:id="rId75"/>
    <p:sldId id="5929" r:id="rId76"/>
    <p:sldId id="5585" r:id="rId77"/>
    <p:sldId id="5974" r:id="rId78"/>
    <p:sldId id="6005" r:id="rId79"/>
    <p:sldId id="5545" r:id="rId80"/>
    <p:sldId id="1402" r:id="rId81"/>
    <p:sldId id="1327" r:id="rId82"/>
    <p:sldId id="5594" r:id="rId83"/>
    <p:sldId id="1425" r:id="rId84"/>
    <p:sldId id="1305" r:id="rId85"/>
    <p:sldId id="5586" r:id="rId86"/>
    <p:sldId id="1306" r:id="rId87"/>
    <p:sldId id="1363" r:id="rId88"/>
    <p:sldId id="5595" r:id="rId89"/>
    <p:sldId id="1308" r:id="rId90"/>
    <p:sldId id="1315" r:id="rId91"/>
    <p:sldId id="1307" r:id="rId92"/>
    <p:sldId id="5994" r:id="rId93"/>
    <p:sldId id="5589" r:id="rId94"/>
    <p:sldId id="1372" r:id="rId95"/>
    <p:sldId id="1364" r:id="rId96"/>
    <p:sldId id="6007" r:id="rId97"/>
    <p:sldId id="1427" r:id="rId98"/>
    <p:sldId id="5995" r:id="rId99"/>
    <p:sldId id="5932" r:id="rId100"/>
    <p:sldId id="5938" r:id="rId101"/>
    <p:sldId id="5937" r:id="rId102"/>
    <p:sldId id="5945" r:id="rId103"/>
    <p:sldId id="5939" r:id="rId104"/>
    <p:sldId id="5940" r:id="rId105"/>
    <p:sldId id="5946" r:id="rId106"/>
    <p:sldId id="5941" r:id="rId107"/>
    <p:sldId id="5947" r:id="rId108"/>
    <p:sldId id="755" r:id="rId109"/>
  </p:sldIdLst>
  <p:sldSz cx="10972800" cy="6172200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16">
          <p15:clr>
            <a:srgbClr val="A4A3A4"/>
          </p15:clr>
        </p15:guide>
        <p15:guide id="2" orient="horz" pos="3050">
          <p15:clr>
            <a:srgbClr val="A4A3A4"/>
          </p15:clr>
        </p15:guide>
        <p15:guide id="3" orient="horz" pos="3189">
          <p15:clr>
            <a:srgbClr val="A4A3A4"/>
          </p15:clr>
        </p15:guide>
        <p15:guide id="4" pos="5455">
          <p15:clr>
            <a:srgbClr val="A4A3A4"/>
          </p15:clr>
        </p15:guide>
        <p15:guide id="5" orient="horz" pos="975">
          <p15:clr>
            <a:srgbClr val="A4A3A4"/>
          </p15:clr>
        </p15:guide>
        <p15:guide id="6" pos="345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ristopher Keipert" initials="KK" lastIdx="1" clrIdx="0">
    <p:extLst>
      <p:ext uri="{19B8F6BF-5375-455C-9EA6-DF929625EA0E}">
        <p15:presenceInfo xmlns:p15="http://schemas.microsoft.com/office/powerpoint/2012/main" userId="S::kkeipert@nvidia.com::9c2b5680-7f2c-44a2-a0b3-59291043bf0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E8E8"/>
    <a:srgbClr val="DEDEDE"/>
    <a:srgbClr val="F8F8F8"/>
    <a:srgbClr val="B3B3B3"/>
    <a:srgbClr val="6E6E6E"/>
    <a:srgbClr val="0071C5"/>
    <a:srgbClr val="4A4A4A"/>
    <a:srgbClr val="0C34BD"/>
    <a:srgbClr val="5D1682"/>
    <a:srgbClr val="0085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F3D9C18-265B-036C-8BD1-9FF6100A0C74}" v="3039" dt="2020-06-03T14:00:03.538"/>
    <p1510:client id="{A662CECA-EE4B-4B46-878A-7D34A2793F02}" v="3" dt="2020-05-29T15:43:38.319"/>
    <p1510:client id="{BCD7FEF4-A7CC-5982-764D-BCB76A3BFD09}" v="79" dt="2020-06-03T14:25:36.076"/>
    <p1510:client id="{FF687832-1FFD-D32B-599A-492B9EE5F5D4}" v="165" dt="2020-05-27T17:25:31.97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1316"/>
        <p:guide orient="horz" pos="3050"/>
        <p:guide orient="horz" pos="3189"/>
        <p:guide pos="5455"/>
        <p:guide orient="horz" pos="975"/>
        <p:guide pos="3457"/>
      </p:guideLst>
    </p:cSldViewPr>
  </p:slide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117" Type="http://schemas.microsoft.com/office/2015/10/relationships/revisionInfo" Target="revisionInfo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12" Type="http://schemas.openxmlformats.org/officeDocument/2006/relationships/commentAuthors" Target="commentAuthors.xml"/><Relationship Id="rId16" Type="http://schemas.openxmlformats.org/officeDocument/2006/relationships/slide" Target="slides/slide12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113" Type="http://schemas.openxmlformats.org/officeDocument/2006/relationships/presProps" Target="presProps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08" Type="http://schemas.openxmlformats.org/officeDocument/2006/relationships/slide" Target="slides/slide104.xml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viewProps" Target="view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notesMaster" Target="notesMasters/notesMaster1.xml"/><Relationship Id="rId115" Type="http://schemas.openxmlformats.org/officeDocument/2006/relationships/theme" Target="theme/theme1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handoutMaster" Target="handoutMasters/handoutMaster1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5434520" y="8767094"/>
            <a:ext cx="1083012" cy="200064"/>
            <a:chOff x="8775700" y="3552825"/>
            <a:chExt cx="5156200" cy="952500"/>
          </a:xfrm>
        </p:grpSpPr>
        <p:sp>
          <p:nvSpPr>
            <p:cNvPr id="5" name="Freeform 4"/>
            <p:cNvSpPr>
              <a:spLocks noEditPoints="1"/>
            </p:cNvSpPr>
            <p:nvPr/>
          </p:nvSpPr>
          <p:spPr bwMode="auto">
            <a:xfrm>
              <a:off x="13817600" y="4265613"/>
              <a:ext cx="114300" cy="111125"/>
            </a:xfrm>
            <a:custGeom>
              <a:avLst/>
              <a:gdLst>
                <a:gd name="T0" fmla="*/ 59 w 144"/>
                <a:gd name="T1" fmla="*/ 63 h 139"/>
                <a:gd name="T2" fmla="*/ 79 w 144"/>
                <a:gd name="T3" fmla="*/ 63 h 139"/>
                <a:gd name="T4" fmla="*/ 85 w 144"/>
                <a:gd name="T5" fmla="*/ 61 h 139"/>
                <a:gd name="T6" fmla="*/ 87 w 144"/>
                <a:gd name="T7" fmla="*/ 53 h 139"/>
                <a:gd name="T8" fmla="*/ 83 w 144"/>
                <a:gd name="T9" fmla="*/ 47 h 139"/>
                <a:gd name="T10" fmla="*/ 75 w 144"/>
                <a:gd name="T11" fmla="*/ 45 h 139"/>
                <a:gd name="T12" fmla="*/ 59 w 144"/>
                <a:gd name="T13" fmla="*/ 45 h 139"/>
                <a:gd name="T14" fmla="*/ 73 w 144"/>
                <a:gd name="T15" fmla="*/ 33 h 139"/>
                <a:gd name="T16" fmla="*/ 101 w 144"/>
                <a:gd name="T17" fmla="*/ 41 h 139"/>
                <a:gd name="T18" fmla="*/ 103 w 144"/>
                <a:gd name="T19" fmla="*/ 61 h 139"/>
                <a:gd name="T20" fmla="*/ 99 w 144"/>
                <a:gd name="T21" fmla="*/ 68 h 139"/>
                <a:gd name="T22" fmla="*/ 91 w 144"/>
                <a:gd name="T23" fmla="*/ 74 h 139"/>
                <a:gd name="T24" fmla="*/ 105 w 144"/>
                <a:gd name="T25" fmla="*/ 106 h 139"/>
                <a:gd name="T26" fmla="*/ 67 w 144"/>
                <a:gd name="T27" fmla="*/ 76 h 139"/>
                <a:gd name="T28" fmla="*/ 59 w 144"/>
                <a:gd name="T29" fmla="*/ 106 h 139"/>
                <a:gd name="T30" fmla="*/ 44 w 144"/>
                <a:gd name="T31" fmla="*/ 33 h 139"/>
                <a:gd name="T32" fmla="*/ 51 w 144"/>
                <a:gd name="T33" fmla="*/ 21 h 139"/>
                <a:gd name="T34" fmla="*/ 24 w 144"/>
                <a:gd name="T35" fmla="*/ 49 h 139"/>
                <a:gd name="T36" fmla="*/ 24 w 144"/>
                <a:gd name="T37" fmla="*/ 92 h 139"/>
                <a:gd name="T38" fmla="*/ 51 w 144"/>
                <a:gd name="T39" fmla="*/ 120 h 139"/>
                <a:gd name="T40" fmla="*/ 71 w 144"/>
                <a:gd name="T41" fmla="*/ 124 h 139"/>
                <a:gd name="T42" fmla="*/ 109 w 144"/>
                <a:gd name="T43" fmla="*/ 108 h 139"/>
                <a:gd name="T44" fmla="*/ 122 w 144"/>
                <a:gd name="T45" fmla="*/ 70 h 139"/>
                <a:gd name="T46" fmla="*/ 109 w 144"/>
                <a:gd name="T47" fmla="*/ 31 h 139"/>
                <a:gd name="T48" fmla="*/ 71 w 144"/>
                <a:gd name="T49" fmla="*/ 17 h 139"/>
                <a:gd name="T50" fmla="*/ 95 w 144"/>
                <a:gd name="T51" fmla="*/ 3 h 139"/>
                <a:gd name="T52" fmla="*/ 130 w 144"/>
                <a:gd name="T53" fmla="*/ 27 h 139"/>
                <a:gd name="T54" fmla="*/ 144 w 144"/>
                <a:gd name="T55" fmla="*/ 70 h 139"/>
                <a:gd name="T56" fmla="*/ 130 w 144"/>
                <a:gd name="T57" fmla="*/ 114 h 139"/>
                <a:gd name="T58" fmla="*/ 95 w 144"/>
                <a:gd name="T59" fmla="*/ 135 h 139"/>
                <a:gd name="T60" fmla="*/ 50 w 144"/>
                <a:gd name="T61" fmla="*/ 135 h 139"/>
                <a:gd name="T62" fmla="*/ 14 w 144"/>
                <a:gd name="T63" fmla="*/ 114 h 139"/>
                <a:gd name="T64" fmla="*/ 0 w 144"/>
                <a:gd name="T65" fmla="*/ 70 h 139"/>
                <a:gd name="T66" fmla="*/ 14 w 144"/>
                <a:gd name="T67" fmla="*/ 27 h 139"/>
                <a:gd name="T68" fmla="*/ 50 w 144"/>
                <a:gd name="T69" fmla="*/ 3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44" h="139">
                  <a:moveTo>
                    <a:pt x="59" y="45"/>
                  </a:moveTo>
                  <a:lnTo>
                    <a:pt x="59" y="63"/>
                  </a:lnTo>
                  <a:lnTo>
                    <a:pt x="75" y="63"/>
                  </a:lnTo>
                  <a:lnTo>
                    <a:pt x="79" y="63"/>
                  </a:lnTo>
                  <a:lnTo>
                    <a:pt x="83" y="63"/>
                  </a:lnTo>
                  <a:lnTo>
                    <a:pt x="85" y="61"/>
                  </a:lnTo>
                  <a:lnTo>
                    <a:pt x="87" y="57"/>
                  </a:lnTo>
                  <a:lnTo>
                    <a:pt x="87" y="53"/>
                  </a:lnTo>
                  <a:lnTo>
                    <a:pt x="85" y="49"/>
                  </a:lnTo>
                  <a:lnTo>
                    <a:pt x="83" y="47"/>
                  </a:lnTo>
                  <a:lnTo>
                    <a:pt x="79" y="45"/>
                  </a:lnTo>
                  <a:lnTo>
                    <a:pt x="75" y="45"/>
                  </a:lnTo>
                  <a:lnTo>
                    <a:pt x="71" y="45"/>
                  </a:lnTo>
                  <a:lnTo>
                    <a:pt x="59" y="45"/>
                  </a:lnTo>
                  <a:close/>
                  <a:moveTo>
                    <a:pt x="44" y="33"/>
                  </a:moveTo>
                  <a:lnTo>
                    <a:pt x="73" y="33"/>
                  </a:lnTo>
                  <a:lnTo>
                    <a:pt x="89" y="35"/>
                  </a:lnTo>
                  <a:lnTo>
                    <a:pt x="101" y="41"/>
                  </a:lnTo>
                  <a:lnTo>
                    <a:pt x="105" y="55"/>
                  </a:lnTo>
                  <a:lnTo>
                    <a:pt x="103" y="61"/>
                  </a:lnTo>
                  <a:lnTo>
                    <a:pt x="101" y="67"/>
                  </a:lnTo>
                  <a:lnTo>
                    <a:pt x="99" y="68"/>
                  </a:lnTo>
                  <a:lnTo>
                    <a:pt x="95" y="72"/>
                  </a:lnTo>
                  <a:lnTo>
                    <a:pt x="91" y="74"/>
                  </a:lnTo>
                  <a:lnTo>
                    <a:pt x="85" y="74"/>
                  </a:lnTo>
                  <a:lnTo>
                    <a:pt x="105" y="106"/>
                  </a:lnTo>
                  <a:lnTo>
                    <a:pt x="85" y="106"/>
                  </a:lnTo>
                  <a:lnTo>
                    <a:pt x="67" y="76"/>
                  </a:lnTo>
                  <a:lnTo>
                    <a:pt x="59" y="76"/>
                  </a:lnTo>
                  <a:lnTo>
                    <a:pt x="59" y="106"/>
                  </a:lnTo>
                  <a:lnTo>
                    <a:pt x="44" y="106"/>
                  </a:lnTo>
                  <a:lnTo>
                    <a:pt x="44" y="33"/>
                  </a:lnTo>
                  <a:close/>
                  <a:moveTo>
                    <a:pt x="71" y="17"/>
                  </a:moveTo>
                  <a:lnTo>
                    <a:pt x="51" y="21"/>
                  </a:lnTo>
                  <a:lnTo>
                    <a:pt x="36" y="31"/>
                  </a:lnTo>
                  <a:lnTo>
                    <a:pt x="24" y="49"/>
                  </a:lnTo>
                  <a:lnTo>
                    <a:pt x="20" y="70"/>
                  </a:lnTo>
                  <a:lnTo>
                    <a:pt x="24" y="92"/>
                  </a:lnTo>
                  <a:lnTo>
                    <a:pt x="36" y="108"/>
                  </a:lnTo>
                  <a:lnTo>
                    <a:pt x="51" y="120"/>
                  </a:lnTo>
                  <a:lnTo>
                    <a:pt x="71" y="124"/>
                  </a:lnTo>
                  <a:lnTo>
                    <a:pt x="71" y="124"/>
                  </a:lnTo>
                  <a:lnTo>
                    <a:pt x="91" y="120"/>
                  </a:lnTo>
                  <a:lnTo>
                    <a:pt x="109" y="108"/>
                  </a:lnTo>
                  <a:lnTo>
                    <a:pt x="118" y="92"/>
                  </a:lnTo>
                  <a:lnTo>
                    <a:pt x="122" y="70"/>
                  </a:lnTo>
                  <a:lnTo>
                    <a:pt x="118" y="49"/>
                  </a:lnTo>
                  <a:lnTo>
                    <a:pt x="109" y="31"/>
                  </a:lnTo>
                  <a:lnTo>
                    <a:pt x="91" y="21"/>
                  </a:lnTo>
                  <a:lnTo>
                    <a:pt x="71" y="17"/>
                  </a:lnTo>
                  <a:close/>
                  <a:moveTo>
                    <a:pt x="71" y="0"/>
                  </a:moveTo>
                  <a:lnTo>
                    <a:pt x="95" y="3"/>
                  </a:lnTo>
                  <a:lnTo>
                    <a:pt x="114" y="11"/>
                  </a:lnTo>
                  <a:lnTo>
                    <a:pt x="130" y="27"/>
                  </a:lnTo>
                  <a:lnTo>
                    <a:pt x="140" y="45"/>
                  </a:lnTo>
                  <a:lnTo>
                    <a:pt x="144" y="70"/>
                  </a:lnTo>
                  <a:lnTo>
                    <a:pt x="140" y="94"/>
                  </a:lnTo>
                  <a:lnTo>
                    <a:pt x="130" y="114"/>
                  </a:lnTo>
                  <a:lnTo>
                    <a:pt x="114" y="128"/>
                  </a:lnTo>
                  <a:lnTo>
                    <a:pt x="95" y="135"/>
                  </a:lnTo>
                  <a:lnTo>
                    <a:pt x="71" y="139"/>
                  </a:lnTo>
                  <a:lnTo>
                    <a:pt x="50" y="135"/>
                  </a:lnTo>
                  <a:lnTo>
                    <a:pt x="30" y="128"/>
                  </a:lnTo>
                  <a:lnTo>
                    <a:pt x="14" y="114"/>
                  </a:lnTo>
                  <a:lnTo>
                    <a:pt x="4" y="94"/>
                  </a:lnTo>
                  <a:lnTo>
                    <a:pt x="0" y="70"/>
                  </a:lnTo>
                  <a:lnTo>
                    <a:pt x="4" y="45"/>
                  </a:lnTo>
                  <a:lnTo>
                    <a:pt x="14" y="27"/>
                  </a:lnTo>
                  <a:lnTo>
                    <a:pt x="30" y="11"/>
                  </a:lnTo>
                  <a:lnTo>
                    <a:pt x="50" y="3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7"/>
            <p:cNvSpPr>
              <a:spLocks noEditPoints="1"/>
            </p:cNvSpPr>
            <p:nvPr/>
          </p:nvSpPr>
          <p:spPr bwMode="auto">
            <a:xfrm>
              <a:off x="10447338" y="3732213"/>
              <a:ext cx="3333750" cy="625475"/>
            </a:xfrm>
            <a:custGeom>
              <a:avLst/>
              <a:gdLst>
                <a:gd name="T0" fmla="*/ 2325 w 4200"/>
                <a:gd name="T1" fmla="*/ 618 h 788"/>
                <a:gd name="T2" fmla="*/ 2465 w 4200"/>
                <a:gd name="T3" fmla="*/ 616 h 788"/>
                <a:gd name="T4" fmla="*/ 2540 w 4200"/>
                <a:gd name="T5" fmla="*/ 597 h 788"/>
                <a:gd name="T6" fmla="*/ 2599 w 4200"/>
                <a:gd name="T7" fmla="*/ 555 h 788"/>
                <a:gd name="T8" fmla="*/ 2635 w 4200"/>
                <a:gd name="T9" fmla="*/ 488 h 788"/>
                <a:gd name="T10" fmla="*/ 2648 w 4200"/>
                <a:gd name="T11" fmla="*/ 396 h 788"/>
                <a:gd name="T12" fmla="*/ 2635 w 4200"/>
                <a:gd name="T13" fmla="*/ 301 h 788"/>
                <a:gd name="T14" fmla="*/ 2599 w 4200"/>
                <a:gd name="T15" fmla="*/ 236 h 788"/>
                <a:gd name="T16" fmla="*/ 2540 w 4200"/>
                <a:gd name="T17" fmla="*/ 193 h 788"/>
                <a:gd name="T18" fmla="*/ 2465 w 4200"/>
                <a:gd name="T19" fmla="*/ 173 h 788"/>
                <a:gd name="T20" fmla="*/ 2325 w 4200"/>
                <a:gd name="T21" fmla="*/ 171 h 788"/>
                <a:gd name="T22" fmla="*/ 3597 w 4200"/>
                <a:gd name="T23" fmla="*/ 512 h 788"/>
                <a:gd name="T24" fmla="*/ 3735 w 4200"/>
                <a:gd name="T25" fmla="*/ 143 h 788"/>
                <a:gd name="T26" fmla="*/ 4200 w 4200"/>
                <a:gd name="T27" fmla="*/ 786 h 788"/>
                <a:gd name="T28" fmla="*/ 3916 w 4200"/>
                <a:gd name="T29" fmla="*/ 648 h 788"/>
                <a:gd name="T30" fmla="*/ 3501 w 4200"/>
                <a:gd name="T31" fmla="*/ 786 h 788"/>
                <a:gd name="T32" fmla="*/ 3592 w 4200"/>
                <a:gd name="T33" fmla="*/ 0 h 788"/>
                <a:gd name="T34" fmla="*/ 2969 w 4200"/>
                <a:gd name="T35" fmla="*/ 0 h 788"/>
                <a:gd name="T36" fmla="*/ 3190 w 4200"/>
                <a:gd name="T37" fmla="*/ 788 h 788"/>
                <a:gd name="T38" fmla="*/ 2969 w 4200"/>
                <a:gd name="T39" fmla="*/ 0 h 788"/>
                <a:gd name="T40" fmla="*/ 2416 w 4200"/>
                <a:gd name="T41" fmla="*/ 0 h 788"/>
                <a:gd name="T42" fmla="*/ 2554 w 4200"/>
                <a:gd name="T43" fmla="*/ 7 h 788"/>
                <a:gd name="T44" fmla="*/ 2666 w 4200"/>
                <a:gd name="T45" fmla="*/ 33 h 788"/>
                <a:gd name="T46" fmla="*/ 2757 w 4200"/>
                <a:gd name="T47" fmla="*/ 90 h 788"/>
                <a:gd name="T48" fmla="*/ 2818 w 4200"/>
                <a:gd name="T49" fmla="*/ 173 h 788"/>
                <a:gd name="T50" fmla="*/ 2853 w 4200"/>
                <a:gd name="T51" fmla="*/ 277 h 788"/>
                <a:gd name="T52" fmla="*/ 2865 w 4200"/>
                <a:gd name="T53" fmla="*/ 402 h 788"/>
                <a:gd name="T54" fmla="*/ 2855 w 4200"/>
                <a:gd name="T55" fmla="*/ 518 h 788"/>
                <a:gd name="T56" fmla="*/ 2828 w 4200"/>
                <a:gd name="T57" fmla="*/ 614 h 788"/>
                <a:gd name="T58" fmla="*/ 2786 w 4200"/>
                <a:gd name="T59" fmla="*/ 683 h 788"/>
                <a:gd name="T60" fmla="*/ 2735 w 4200"/>
                <a:gd name="T61" fmla="*/ 731 h 788"/>
                <a:gd name="T62" fmla="*/ 2672 w 4200"/>
                <a:gd name="T63" fmla="*/ 762 h 788"/>
                <a:gd name="T64" fmla="*/ 2585 w 4200"/>
                <a:gd name="T65" fmla="*/ 780 h 788"/>
                <a:gd name="T66" fmla="*/ 2465 w 4200"/>
                <a:gd name="T67" fmla="*/ 788 h 788"/>
                <a:gd name="T68" fmla="*/ 2105 w 4200"/>
                <a:gd name="T69" fmla="*/ 0 h 788"/>
                <a:gd name="T70" fmla="*/ 1063 w 4200"/>
                <a:gd name="T71" fmla="*/ 0 h 788"/>
                <a:gd name="T72" fmla="*/ 1428 w 4200"/>
                <a:gd name="T73" fmla="*/ 0 h 788"/>
                <a:gd name="T74" fmla="*/ 1398 w 4200"/>
                <a:gd name="T75" fmla="*/ 788 h 788"/>
                <a:gd name="T76" fmla="*/ 825 w 4200"/>
                <a:gd name="T77" fmla="*/ 0 h 788"/>
                <a:gd name="T78" fmla="*/ 1969 w 4200"/>
                <a:gd name="T79" fmla="*/ 0 h 788"/>
                <a:gd name="T80" fmla="*/ 1747 w 4200"/>
                <a:gd name="T81" fmla="*/ 788 h 788"/>
                <a:gd name="T82" fmla="*/ 0 w 4200"/>
                <a:gd name="T83" fmla="*/ 0 h 788"/>
                <a:gd name="T84" fmla="*/ 441 w 4200"/>
                <a:gd name="T85" fmla="*/ 0 h 788"/>
                <a:gd name="T86" fmla="*/ 522 w 4200"/>
                <a:gd name="T87" fmla="*/ 7 h 788"/>
                <a:gd name="T88" fmla="*/ 599 w 4200"/>
                <a:gd name="T89" fmla="*/ 25 h 788"/>
                <a:gd name="T90" fmla="*/ 667 w 4200"/>
                <a:gd name="T91" fmla="*/ 59 h 788"/>
                <a:gd name="T92" fmla="*/ 725 w 4200"/>
                <a:gd name="T93" fmla="*/ 112 h 788"/>
                <a:gd name="T94" fmla="*/ 766 w 4200"/>
                <a:gd name="T95" fmla="*/ 187 h 788"/>
                <a:gd name="T96" fmla="*/ 788 w 4200"/>
                <a:gd name="T97" fmla="*/ 289 h 788"/>
                <a:gd name="T98" fmla="*/ 790 w 4200"/>
                <a:gd name="T99" fmla="*/ 788 h 788"/>
                <a:gd name="T100" fmla="*/ 573 w 4200"/>
                <a:gd name="T101" fmla="*/ 427 h 788"/>
                <a:gd name="T102" fmla="*/ 567 w 4200"/>
                <a:gd name="T103" fmla="*/ 317 h 788"/>
                <a:gd name="T104" fmla="*/ 543 w 4200"/>
                <a:gd name="T105" fmla="*/ 244 h 788"/>
                <a:gd name="T106" fmla="*/ 500 w 4200"/>
                <a:gd name="T107" fmla="*/ 201 h 788"/>
                <a:gd name="T108" fmla="*/ 439 w 4200"/>
                <a:gd name="T109" fmla="*/ 179 h 788"/>
                <a:gd name="T110" fmla="*/ 224 w 4200"/>
                <a:gd name="T111" fmla="*/ 175 h 788"/>
                <a:gd name="T112" fmla="*/ 0 w 4200"/>
                <a:gd name="T113" fmla="*/ 788 h 7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200" h="788">
                  <a:moveTo>
                    <a:pt x="2325" y="171"/>
                  </a:moveTo>
                  <a:lnTo>
                    <a:pt x="2325" y="618"/>
                  </a:lnTo>
                  <a:lnTo>
                    <a:pt x="2420" y="618"/>
                  </a:lnTo>
                  <a:lnTo>
                    <a:pt x="2465" y="616"/>
                  </a:lnTo>
                  <a:lnTo>
                    <a:pt x="2505" y="608"/>
                  </a:lnTo>
                  <a:lnTo>
                    <a:pt x="2540" y="597"/>
                  </a:lnTo>
                  <a:lnTo>
                    <a:pt x="2572" y="579"/>
                  </a:lnTo>
                  <a:lnTo>
                    <a:pt x="2599" y="555"/>
                  </a:lnTo>
                  <a:lnTo>
                    <a:pt x="2619" y="526"/>
                  </a:lnTo>
                  <a:lnTo>
                    <a:pt x="2635" y="488"/>
                  </a:lnTo>
                  <a:lnTo>
                    <a:pt x="2644" y="445"/>
                  </a:lnTo>
                  <a:lnTo>
                    <a:pt x="2648" y="396"/>
                  </a:lnTo>
                  <a:lnTo>
                    <a:pt x="2644" y="344"/>
                  </a:lnTo>
                  <a:lnTo>
                    <a:pt x="2635" y="301"/>
                  </a:lnTo>
                  <a:lnTo>
                    <a:pt x="2619" y="266"/>
                  </a:lnTo>
                  <a:lnTo>
                    <a:pt x="2599" y="236"/>
                  </a:lnTo>
                  <a:lnTo>
                    <a:pt x="2572" y="212"/>
                  </a:lnTo>
                  <a:lnTo>
                    <a:pt x="2540" y="193"/>
                  </a:lnTo>
                  <a:lnTo>
                    <a:pt x="2505" y="181"/>
                  </a:lnTo>
                  <a:lnTo>
                    <a:pt x="2465" y="173"/>
                  </a:lnTo>
                  <a:lnTo>
                    <a:pt x="2420" y="171"/>
                  </a:lnTo>
                  <a:lnTo>
                    <a:pt x="2325" y="171"/>
                  </a:lnTo>
                  <a:close/>
                  <a:moveTo>
                    <a:pt x="3735" y="143"/>
                  </a:moveTo>
                  <a:lnTo>
                    <a:pt x="3597" y="512"/>
                  </a:lnTo>
                  <a:lnTo>
                    <a:pt x="3869" y="512"/>
                  </a:lnTo>
                  <a:lnTo>
                    <a:pt x="3735" y="143"/>
                  </a:lnTo>
                  <a:close/>
                  <a:moveTo>
                    <a:pt x="3887" y="0"/>
                  </a:moveTo>
                  <a:lnTo>
                    <a:pt x="4200" y="786"/>
                  </a:lnTo>
                  <a:lnTo>
                    <a:pt x="3962" y="786"/>
                  </a:lnTo>
                  <a:lnTo>
                    <a:pt x="3916" y="648"/>
                  </a:lnTo>
                  <a:lnTo>
                    <a:pt x="3548" y="648"/>
                  </a:lnTo>
                  <a:lnTo>
                    <a:pt x="3501" y="786"/>
                  </a:lnTo>
                  <a:lnTo>
                    <a:pt x="3280" y="786"/>
                  </a:lnTo>
                  <a:lnTo>
                    <a:pt x="3592" y="0"/>
                  </a:lnTo>
                  <a:lnTo>
                    <a:pt x="3887" y="0"/>
                  </a:lnTo>
                  <a:close/>
                  <a:moveTo>
                    <a:pt x="2969" y="0"/>
                  </a:moveTo>
                  <a:lnTo>
                    <a:pt x="3190" y="0"/>
                  </a:lnTo>
                  <a:lnTo>
                    <a:pt x="3190" y="788"/>
                  </a:lnTo>
                  <a:lnTo>
                    <a:pt x="2969" y="788"/>
                  </a:lnTo>
                  <a:lnTo>
                    <a:pt x="2969" y="0"/>
                  </a:lnTo>
                  <a:close/>
                  <a:moveTo>
                    <a:pt x="2105" y="0"/>
                  </a:moveTo>
                  <a:lnTo>
                    <a:pt x="2416" y="0"/>
                  </a:lnTo>
                  <a:lnTo>
                    <a:pt x="2489" y="2"/>
                  </a:lnTo>
                  <a:lnTo>
                    <a:pt x="2554" y="7"/>
                  </a:lnTo>
                  <a:lnTo>
                    <a:pt x="2613" y="17"/>
                  </a:lnTo>
                  <a:lnTo>
                    <a:pt x="2666" y="33"/>
                  </a:lnTo>
                  <a:lnTo>
                    <a:pt x="2713" y="57"/>
                  </a:lnTo>
                  <a:lnTo>
                    <a:pt x="2757" y="90"/>
                  </a:lnTo>
                  <a:lnTo>
                    <a:pt x="2794" y="132"/>
                  </a:lnTo>
                  <a:lnTo>
                    <a:pt x="2818" y="173"/>
                  </a:lnTo>
                  <a:lnTo>
                    <a:pt x="2839" y="222"/>
                  </a:lnTo>
                  <a:lnTo>
                    <a:pt x="2853" y="277"/>
                  </a:lnTo>
                  <a:lnTo>
                    <a:pt x="2863" y="337"/>
                  </a:lnTo>
                  <a:lnTo>
                    <a:pt x="2865" y="402"/>
                  </a:lnTo>
                  <a:lnTo>
                    <a:pt x="2863" y="461"/>
                  </a:lnTo>
                  <a:lnTo>
                    <a:pt x="2855" y="518"/>
                  </a:lnTo>
                  <a:lnTo>
                    <a:pt x="2843" y="569"/>
                  </a:lnTo>
                  <a:lnTo>
                    <a:pt x="2828" y="614"/>
                  </a:lnTo>
                  <a:lnTo>
                    <a:pt x="2810" y="654"/>
                  </a:lnTo>
                  <a:lnTo>
                    <a:pt x="2786" y="683"/>
                  </a:lnTo>
                  <a:lnTo>
                    <a:pt x="2761" y="709"/>
                  </a:lnTo>
                  <a:lnTo>
                    <a:pt x="2735" y="731"/>
                  </a:lnTo>
                  <a:lnTo>
                    <a:pt x="2705" y="748"/>
                  </a:lnTo>
                  <a:lnTo>
                    <a:pt x="2672" y="762"/>
                  </a:lnTo>
                  <a:lnTo>
                    <a:pt x="2633" y="772"/>
                  </a:lnTo>
                  <a:lnTo>
                    <a:pt x="2585" y="780"/>
                  </a:lnTo>
                  <a:lnTo>
                    <a:pt x="2530" y="786"/>
                  </a:lnTo>
                  <a:lnTo>
                    <a:pt x="2465" y="788"/>
                  </a:lnTo>
                  <a:lnTo>
                    <a:pt x="2105" y="788"/>
                  </a:lnTo>
                  <a:lnTo>
                    <a:pt x="2105" y="0"/>
                  </a:lnTo>
                  <a:close/>
                  <a:moveTo>
                    <a:pt x="825" y="0"/>
                  </a:moveTo>
                  <a:lnTo>
                    <a:pt x="1063" y="0"/>
                  </a:lnTo>
                  <a:lnTo>
                    <a:pt x="1240" y="624"/>
                  </a:lnTo>
                  <a:lnTo>
                    <a:pt x="1428" y="0"/>
                  </a:lnTo>
                  <a:lnTo>
                    <a:pt x="1654" y="0"/>
                  </a:lnTo>
                  <a:lnTo>
                    <a:pt x="1398" y="788"/>
                  </a:lnTo>
                  <a:lnTo>
                    <a:pt x="1077" y="788"/>
                  </a:lnTo>
                  <a:lnTo>
                    <a:pt x="825" y="0"/>
                  </a:lnTo>
                  <a:close/>
                  <a:moveTo>
                    <a:pt x="1747" y="0"/>
                  </a:moveTo>
                  <a:lnTo>
                    <a:pt x="1969" y="0"/>
                  </a:lnTo>
                  <a:lnTo>
                    <a:pt x="1969" y="788"/>
                  </a:lnTo>
                  <a:lnTo>
                    <a:pt x="1747" y="788"/>
                  </a:lnTo>
                  <a:lnTo>
                    <a:pt x="1747" y="0"/>
                  </a:lnTo>
                  <a:close/>
                  <a:moveTo>
                    <a:pt x="0" y="0"/>
                  </a:moveTo>
                  <a:lnTo>
                    <a:pt x="400" y="0"/>
                  </a:lnTo>
                  <a:lnTo>
                    <a:pt x="441" y="0"/>
                  </a:lnTo>
                  <a:lnTo>
                    <a:pt x="482" y="2"/>
                  </a:lnTo>
                  <a:lnTo>
                    <a:pt x="522" y="7"/>
                  </a:lnTo>
                  <a:lnTo>
                    <a:pt x="561" y="15"/>
                  </a:lnTo>
                  <a:lnTo>
                    <a:pt x="599" y="25"/>
                  </a:lnTo>
                  <a:lnTo>
                    <a:pt x="634" y="41"/>
                  </a:lnTo>
                  <a:lnTo>
                    <a:pt x="667" y="59"/>
                  </a:lnTo>
                  <a:lnTo>
                    <a:pt x="697" y="82"/>
                  </a:lnTo>
                  <a:lnTo>
                    <a:pt x="725" y="112"/>
                  </a:lnTo>
                  <a:lnTo>
                    <a:pt x="746" y="145"/>
                  </a:lnTo>
                  <a:lnTo>
                    <a:pt x="766" y="187"/>
                  </a:lnTo>
                  <a:lnTo>
                    <a:pt x="780" y="234"/>
                  </a:lnTo>
                  <a:lnTo>
                    <a:pt x="788" y="289"/>
                  </a:lnTo>
                  <a:lnTo>
                    <a:pt x="790" y="352"/>
                  </a:lnTo>
                  <a:lnTo>
                    <a:pt x="790" y="788"/>
                  </a:lnTo>
                  <a:lnTo>
                    <a:pt x="573" y="788"/>
                  </a:lnTo>
                  <a:lnTo>
                    <a:pt x="573" y="427"/>
                  </a:lnTo>
                  <a:lnTo>
                    <a:pt x="571" y="368"/>
                  </a:lnTo>
                  <a:lnTo>
                    <a:pt x="567" y="317"/>
                  </a:lnTo>
                  <a:lnTo>
                    <a:pt x="557" y="277"/>
                  </a:lnTo>
                  <a:lnTo>
                    <a:pt x="543" y="244"/>
                  </a:lnTo>
                  <a:lnTo>
                    <a:pt x="524" y="220"/>
                  </a:lnTo>
                  <a:lnTo>
                    <a:pt x="500" y="201"/>
                  </a:lnTo>
                  <a:lnTo>
                    <a:pt x="473" y="187"/>
                  </a:lnTo>
                  <a:lnTo>
                    <a:pt x="439" y="179"/>
                  </a:lnTo>
                  <a:lnTo>
                    <a:pt x="400" y="175"/>
                  </a:lnTo>
                  <a:lnTo>
                    <a:pt x="224" y="175"/>
                  </a:lnTo>
                  <a:lnTo>
                    <a:pt x="224" y="788"/>
                  </a:lnTo>
                  <a:lnTo>
                    <a:pt x="0" y="7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8"/>
            <p:cNvSpPr>
              <a:spLocks noEditPoints="1"/>
            </p:cNvSpPr>
            <p:nvPr/>
          </p:nvSpPr>
          <p:spPr bwMode="auto">
            <a:xfrm>
              <a:off x="8775700" y="3552825"/>
              <a:ext cx="1436688" cy="952500"/>
            </a:xfrm>
            <a:custGeom>
              <a:avLst/>
              <a:gdLst>
                <a:gd name="T0" fmla="*/ 638 w 1810"/>
                <a:gd name="T1" fmla="*/ 451 h 1200"/>
                <a:gd name="T2" fmla="*/ 516 w 1810"/>
                <a:gd name="T3" fmla="*/ 502 h 1200"/>
                <a:gd name="T4" fmla="*/ 469 w 1810"/>
                <a:gd name="T5" fmla="*/ 546 h 1200"/>
                <a:gd name="T6" fmla="*/ 496 w 1810"/>
                <a:gd name="T7" fmla="*/ 613 h 1200"/>
                <a:gd name="T8" fmla="*/ 595 w 1810"/>
                <a:gd name="T9" fmla="*/ 735 h 1200"/>
                <a:gd name="T10" fmla="*/ 614 w 1810"/>
                <a:gd name="T11" fmla="*/ 851 h 1200"/>
                <a:gd name="T12" fmla="*/ 439 w 1810"/>
                <a:gd name="T13" fmla="*/ 733 h 1200"/>
                <a:gd name="T14" fmla="*/ 349 w 1810"/>
                <a:gd name="T15" fmla="*/ 595 h 1200"/>
                <a:gd name="T16" fmla="*/ 323 w 1810"/>
                <a:gd name="T17" fmla="*/ 530 h 1200"/>
                <a:gd name="T18" fmla="*/ 372 w 1810"/>
                <a:gd name="T19" fmla="*/ 485 h 1200"/>
                <a:gd name="T20" fmla="*/ 516 w 1810"/>
                <a:gd name="T21" fmla="*/ 400 h 1200"/>
                <a:gd name="T22" fmla="*/ 707 w 1810"/>
                <a:gd name="T23" fmla="*/ 248 h 1200"/>
                <a:gd name="T24" fmla="*/ 933 w 1810"/>
                <a:gd name="T25" fmla="*/ 296 h 1200"/>
                <a:gd name="T26" fmla="*/ 1097 w 1810"/>
                <a:gd name="T27" fmla="*/ 400 h 1200"/>
                <a:gd name="T28" fmla="*/ 1185 w 1810"/>
                <a:gd name="T29" fmla="*/ 489 h 1200"/>
                <a:gd name="T30" fmla="*/ 1185 w 1810"/>
                <a:gd name="T31" fmla="*/ 518 h 1200"/>
                <a:gd name="T32" fmla="*/ 1097 w 1810"/>
                <a:gd name="T33" fmla="*/ 617 h 1200"/>
                <a:gd name="T34" fmla="*/ 947 w 1810"/>
                <a:gd name="T35" fmla="*/ 737 h 1200"/>
                <a:gd name="T36" fmla="*/ 762 w 1810"/>
                <a:gd name="T37" fmla="*/ 794 h 1200"/>
                <a:gd name="T38" fmla="*/ 715 w 1810"/>
                <a:gd name="T39" fmla="*/ 459 h 1200"/>
                <a:gd name="T40" fmla="*/ 817 w 1810"/>
                <a:gd name="T41" fmla="*/ 528 h 1200"/>
                <a:gd name="T42" fmla="*/ 1038 w 1810"/>
                <a:gd name="T43" fmla="*/ 502 h 1200"/>
                <a:gd name="T44" fmla="*/ 985 w 1810"/>
                <a:gd name="T45" fmla="*/ 451 h 1200"/>
                <a:gd name="T46" fmla="*/ 839 w 1810"/>
                <a:gd name="T47" fmla="*/ 370 h 1200"/>
                <a:gd name="T48" fmla="*/ 675 w 1810"/>
                <a:gd name="T49" fmla="*/ 250 h 1200"/>
                <a:gd name="T50" fmla="*/ 603 w 1810"/>
                <a:gd name="T51" fmla="*/ 260 h 1200"/>
                <a:gd name="T52" fmla="*/ 370 w 1810"/>
                <a:gd name="T53" fmla="*/ 349 h 1200"/>
                <a:gd name="T54" fmla="*/ 232 w 1810"/>
                <a:gd name="T55" fmla="*/ 461 h 1200"/>
                <a:gd name="T56" fmla="*/ 185 w 1810"/>
                <a:gd name="T57" fmla="*/ 516 h 1200"/>
                <a:gd name="T58" fmla="*/ 211 w 1810"/>
                <a:gd name="T59" fmla="*/ 581 h 1200"/>
                <a:gd name="T60" fmla="*/ 293 w 1810"/>
                <a:gd name="T61" fmla="*/ 723 h 1200"/>
                <a:gd name="T62" fmla="*/ 445 w 1810"/>
                <a:gd name="T63" fmla="*/ 877 h 1200"/>
                <a:gd name="T64" fmla="*/ 675 w 1810"/>
                <a:gd name="T65" fmla="*/ 966 h 1200"/>
                <a:gd name="T66" fmla="*/ 453 w 1810"/>
                <a:gd name="T67" fmla="*/ 1001 h 1200"/>
                <a:gd name="T68" fmla="*/ 232 w 1810"/>
                <a:gd name="T69" fmla="*/ 849 h 1200"/>
                <a:gd name="T70" fmla="*/ 89 w 1810"/>
                <a:gd name="T71" fmla="*/ 674 h 1200"/>
                <a:gd name="T72" fmla="*/ 16 w 1810"/>
                <a:gd name="T73" fmla="*/ 536 h 1200"/>
                <a:gd name="T74" fmla="*/ 4 w 1810"/>
                <a:gd name="T75" fmla="*/ 495 h 1200"/>
                <a:gd name="T76" fmla="*/ 85 w 1810"/>
                <a:gd name="T77" fmla="*/ 426 h 1200"/>
                <a:gd name="T78" fmla="*/ 250 w 1810"/>
                <a:gd name="T79" fmla="*/ 311 h 1200"/>
                <a:gd name="T80" fmla="*/ 478 w 1810"/>
                <a:gd name="T81" fmla="*/ 205 h 1200"/>
                <a:gd name="T82" fmla="*/ 675 w 1810"/>
                <a:gd name="T83" fmla="*/ 0 h 1200"/>
                <a:gd name="T84" fmla="*/ 675 w 1810"/>
                <a:gd name="T85" fmla="*/ 1058 h 1200"/>
                <a:gd name="T86" fmla="*/ 977 w 1810"/>
                <a:gd name="T87" fmla="*/ 1038 h 1200"/>
                <a:gd name="T88" fmla="*/ 1321 w 1810"/>
                <a:gd name="T89" fmla="*/ 946 h 1200"/>
                <a:gd name="T90" fmla="*/ 1619 w 1810"/>
                <a:gd name="T91" fmla="*/ 802 h 1200"/>
                <a:gd name="T92" fmla="*/ 1605 w 1810"/>
                <a:gd name="T93" fmla="*/ 717 h 1200"/>
                <a:gd name="T94" fmla="*/ 1485 w 1810"/>
                <a:gd name="T95" fmla="*/ 648 h 1200"/>
                <a:gd name="T96" fmla="*/ 1276 w 1810"/>
                <a:gd name="T97" fmla="*/ 788 h 1200"/>
                <a:gd name="T98" fmla="*/ 992 w 1810"/>
                <a:gd name="T99" fmla="*/ 932 h 1200"/>
                <a:gd name="T100" fmla="*/ 709 w 1810"/>
                <a:gd name="T101" fmla="*/ 969 h 1200"/>
                <a:gd name="T102" fmla="*/ 758 w 1810"/>
                <a:gd name="T103" fmla="*/ 873 h 1200"/>
                <a:gd name="T104" fmla="*/ 979 w 1810"/>
                <a:gd name="T105" fmla="*/ 820 h 1200"/>
                <a:gd name="T106" fmla="*/ 1172 w 1810"/>
                <a:gd name="T107" fmla="*/ 701 h 1200"/>
                <a:gd name="T108" fmla="*/ 1315 w 1810"/>
                <a:gd name="T109" fmla="*/ 577 h 1200"/>
                <a:gd name="T110" fmla="*/ 1384 w 1810"/>
                <a:gd name="T111" fmla="*/ 502 h 1200"/>
                <a:gd name="T112" fmla="*/ 1359 w 1810"/>
                <a:gd name="T113" fmla="*/ 465 h 1200"/>
                <a:gd name="T114" fmla="*/ 1242 w 1810"/>
                <a:gd name="T115" fmla="*/ 357 h 1200"/>
                <a:gd name="T116" fmla="*/ 1048 w 1810"/>
                <a:gd name="T117" fmla="*/ 233 h 1200"/>
                <a:gd name="T118" fmla="*/ 782 w 1810"/>
                <a:gd name="T119" fmla="*/ 162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810" h="1200">
                  <a:moveTo>
                    <a:pt x="675" y="359"/>
                  </a:moveTo>
                  <a:lnTo>
                    <a:pt x="675" y="451"/>
                  </a:lnTo>
                  <a:lnTo>
                    <a:pt x="675" y="451"/>
                  </a:lnTo>
                  <a:lnTo>
                    <a:pt x="638" y="451"/>
                  </a:lnTo>
                  <a:lnTo>
                    <a:pt x="603" y="459"/>
                  </a:lnTo>
                  <a:lnTo>
                    <a:pt x="571" y="471"/>
                  </a:lnTo>
                  <a:lnTo>
                    <a:pt x="542" y="485"/>
                  </a:lnTo>
                  <a:lnTo>
                    <a:pt x="516" y="502"/>
                  </a:lnTo>
                  <a:lnTo>
                    <a:pt x="496" y="518"/>
                  </a:lnTo>
                  <a:lnTo>
                    <a:pt x="482" y="532"/>
                  </a:lnTo>
                  <a:lnTo>
                    <a:pt x="473" y="542"/>
                  </a:lnTo>
                  <a:lnTo>
                    <a:pt x="469" y="546"/>
                  </a:lnTo>
                  <a:lnTo>
                    <a:pt x="471" y="552"/>
                  </a:lnTo>
                  <a:lnTo>
                    <a:pt x="477" y="566"/>
                  </a:lnTo>
                  <a:lnTo>
                    <a:pt x="484" y="587"/>
                  </a:lnTo>
                  <a:lnTo>
                    <a:pt x="496" y="613"/>
                  </a:lnTo>
                  <a:lnTo>
                    <a:pt x="514" y="644"/>
                  </a:lnTo>
                  <a:lnTo>
                    <a:pt x="536" y="676"/>
                  </a:lnTo>
                  <a:lnTo>
                    <a:pt x="561" y="707"/>
                  </a:lnTo>
                  <a:lnTo>
                    <a:pt x="595" y="735"/>
                  </a:lnTo>
                  <a:lnTo>
                    <a:pt x="632" y="761"/>
                  </a:lnTo>
                  <a:lnTo>
                    <a:pt x="675" y="780"/>
                  </a:lnTo>
                  <a:lnTo>
                    <a:pt x="675" y="865"/>
                  </a:lnTo>
                  <a:lnTo>
                    <a:pt x="614" y="851"/>
                  </a:lnTo>
                  <a:lnTo>
                    <a:pt x="561" y="828"/>
                  </a:lnTo>
                  <a:lnTo>
                    <a:pt x="514" y="800"/>
                  </a:lnTo>
                  <a:lnTo>
                    <a:pt x="473" y="768"/>
                  </a:lnTo>
                  <a:lnTo>
                    <a:pt x="439" y="733"/>
                  </a:lnTo>
                  <a:lnTo>
                    <a:pt x="408" y="698"/>
                  </a:lnTo>
                  <a:lnTo>
                    <a:pt x="384" y="660"/>
                  </a:lnTo>
                  <a:lnTo>
                    <a:pt x="364" y="627"/>
                  </a:lnTo>
                  <a:lnTo>
                    <a:pt x="349" y="595"/>
                  </a:lnTo>
                  <a:lnTo>
                    <a:pt x="337" y="569"/>
                  </a:lnTo>
                  <a:lnTo>
                    <a:pt x="329" y="548"/>
                  </a:lnTo>
                  <a:lnTo>
                    <a:pt x="325" y="534"/>
                  </a:lnTo>
                  <a:lnTo>
                    <a:pt x="323" y="530"/>
                  </a:lnTo>
                  <a:lnTo>
                    <a:pt x="325" y="526"/>
                  </a:lnTo>
                  <a:lnTo>
                    <a:pt x="335" y="516"/>
                  </a:lnTo>
                  <a:lnTo>
                    <a:pt x="350" y="502"/>
                  </a:lnTo>
                  <a:lnTo>
                    <a:pt x="372" y="485"/>
                  </a:lnTo>
                  <a:lnTo>
                    <a:pt x="400" y="463"/>
                  </a:lnTo>
                  <a:lnTo>
                    <a:pt x="433" y="441"/>
                  </a:lnTo>
                  <a:lnTo>
                    <a:pt x="473" y="420"/>
                  </a:lnTo>
                  <a:lnTo>
                    <a:pt x="516" y="400"/>
                  </a:lnTo>
                  <a:lnTo>
                    <a:pt x="565" y="382"/>
                  </a:lnTo>
                  <a:lnTo>
                    <a:pt x="618" y="368"/>
                  </a:lnTo>
                  <a:lnTo>
                    <a:pt x="675" y="359"/>
                  </a:lnTo>
                  <a:close/>
                  <a:moveTo>
                    <a:pt x="707" y="248"/>
                  </a:moveTo>
                  <a:lnTo>
                    <a:pt x="770" y="250"/>
                  </a:lnTo>
                  <a:lnTo>
                    <a:pt x="827" y="260"/>
                  </a:lnTo>
                  <a:lnTo>
                    <a:pt x="882" y="274"/>
                  </a:lnTo>
                  <a:lnTo>
                    <a:pt x="933" y="296"/>
                  </a:lnTo>
                  <a:lnTo>
                    <a:pt x="981" y="319"/>
                  </a:lnTo>
                  <a:lnTo>
                    <a:pt x="1024" y="345"/>
                  </a:lnTo>
                  <a:lnTo>
                    <a:pt x="1063" y="372"/>
                  </a:lnTo>
                  <a:lnTo>
                    <a:pt x="1097" y="400"/>
                  </a:lnTo>
                  <a:lnTo>
                    <a:pt x="1126" y="426"/>
                  </a:lnTo>
                  <a:lnTo>
                    <a:pt x="1152" y="451"/>
                  </a:lnTo>
                  <a:lnTo>
                    <a:pt x="1172" y="471"/>
                  </a:lnTo>
                  <a:lnTo>
                    <a:pt x="1185" y="489"/>
                  </a:lnTo>
                  <a:lnTo>
                    <a:pt x="1195" y="499"/>
                  </a:lnTo>
                  <a:lnTo>
                    <a:pt x="1197" y="502"/>
                  </a:lnTo>
                  <a:lnTo>
                    <a:pt x="1193" y="506"/>
                  </a:lnTo>
                  <a:lnTo>
                    <a:pt x="1185" y="518"/>
                  </a:lnTo>
                  <a:lnTo>
                    <a:pt x="1170" y="538"/>
                  </a:lnTo>
                  <a:lnTo>
                    <a:pt x="1150" y="562"/>
                  </a:lnTo>
                  <a:lnTo>
                    <a:pt x="1126" y="587"/>
                  </a:lnTo>
                  <a:lnTo>
                    <a:pt x="1097" y="617"/>
                  </a:lnTo>
                  <a:lnTo>
                    <a:pt x="1065" y="648"/>
                  </a:lnTo>
                  <a:lnTo>
                    <a:pt x="1028" y="680"/>
                  </a:lnTo>
                  <a:lnTo>
                    <a:pt x="988" y="709"/>
                  </a:lnTo>
                  <a:lnTo>
                    <a:pt x="947" y="737"/>
                  </a:lnTo>
                  <a:lnTo>
                    <a:pt x="904" y="761"/>
                  </a:lnTo>
                  <a:lnTo>
                    <a:pt x="859" y="778"/>
                  </a:lnTo>
                  <a:lnTo>
                    <a:pt x="811" y="790"/>
                  </a:lnTo>
                  <a:lnTo>
                    <a:pt x="762" y="794"/>
                  </a:lnTo>
                  <a:lnTo>
                    <a:pt x="717" y="790"/>
                  </a:lnTo>
                  <a:lnTo>
                    <a:pt x="675" y="780"/>
                  </a:lnTo>
                  <a:lnTo>
                    <a:pt x="675" y="451"/>
                  </a:lnTo>
                  <a:lnTo>
                    <a:pt x="715" y="459"/>
                  </a:lnTo>
                  <a:lnTo>
                    <a:pt x="746" y="469"/>
                  </a:lnTo>
                  <a:lnTo>
                    <a:pt x="774" y="485"/>
                  </a:lnTo>
                  <a:lnTo>
                    <a:pt x="796" y="504"/>
                  </a:lnTo>
                  <a:lnTo>
                    <a:pt x="817" y="528"/>
                  </a:lnTo>
                  <a:lnTo>
                    <a:pt x="837" y="558"/>
                  </a:lnTo>
                  <a:lnTo>
                    <a:pt x="859" y="591"/>
                  </a:lnTo>
                  <a:lnTo>
                    <a:pt x="882" y="633"/>
                  </a:lnTo>
                  <a:lnTo>
                    <a:pt x="1038" y="502"/>
                  </a:lnTo>
                  <a:lnTo>
                    <a:pt x="1034" y="499"/>
                  </a:lnTo>
                  <a:lnTo>
                    <a:pt x="1024" y="487"/>
                  </a:lnTo>
                  <a:lnTo>
                    <a:pt x="1008" y="471"/>
                  </a:lnTo>
                  <a:lnTo>
                    <a:pt x="985" y="451"/>
                  </a:lnTo>
                  <a:lnTo>
                    <a:pt x="957" y="430"/>
                  </a:lnTo>
                  <a:lnTo>
                    <a:pt x="924" y="406"/>
                  </a:lnTo>
                  <a:lnTo>
                    <a:pt x="884" y="386"/>
                  </a:lnTo>
                  <a:lnTo>
                    <a:pt x="839" y="370"/>
                  </a:lnTo>
                  <a:lnTo>
                    <a:pt x="790" y="359"/>
                  </a:lnTo>
                  <a:lnTo>
                    <a:pt x="734" y="355"/>
                  </a:lnTo>
                  <a:lnTo>
                    <a:pt x="675" y="359"/>
                  </a:lnTo>
                  <a:lnTo>
                    <a:pt x="675" y="250"/>
                  </a:lnTo>
                  <a:lnTo>
                    <a:pt x="707" y="248"/>
                  </a:lnTo>
                  <a:close/>
                  <a:moveTo>
                    <a:pt x="675" y="162"/>
                  </a:moveTo>
                  <a:lnTo>
                    <a:pt x="675" y="250"/>
                  </a:lnTo>
                  <a:lnTo>
                    <a:pt x="603" y="260"/>
                  </a:lnTo>
                  <a:lnTo>
                    <a:pt x="536" y="276"/>
                  </a:lnTo>
                  <a:lnTo>
                    <a:pt x="475" y="296"/>
                  </a:lnTo>
                  <a:lnTo>
                    <a:pt x="419" y="321"/>
                  </a:lnTo>
                  <a:lnTo>
                    <a:pt x="370" y="349"/>
                  </a:lnTo>
                  <a:lnTo>
                    <a:pt x="327" y="378"/>
                  </a:lnTo>
                  <a:lnTo>
                    <a:pt x="289" y="408"/>
                  </a:lnTo>
                  <a:lnTo>
                    <a:pt x="258" y="435"/>
                  </a:lnTo>
                  <a:lnTo>
                    <a:pt x="232" y="461"/>
                  </a:lnTo>
                  <a:lnTo>
                    <a:pt x="211" y="483"/>
                  </a:lnTo>
                  <a:lnTo>
                    <a:pt x="197" y="500"/>
                  </a:lnTo>
                  <a:lnTo>
                    <a:pt x="187" y="512"/>
                  </a:lnTo>
                  <a:lnTo>
                    <a:pt x="185" y="516"/>
                  </a:lnTo>
                  <a:lnTo>
                    <a:pt x="187" y="522"/>
                  </a:lnTo>
                  <a:lnTo>
                    <a:pt x="191" y="534"/>
                  </a:lnTo>
                  <a:lnTo>
                    <a:pt x="199" y="554"/>
                  </a:lnTo>
                  <a:lnTo>
                    <a:pt x="211" y="581"/>
                  </a:lnTo>
                  <a:lnTo>
                    <a:pt x="224" y="611"/>
                  </a:lnTo>
                  <a:lnTo>
                    <a:pt x="244" y="646"/>
                  </a:lnTo>
                  <a:lnTo>
                    <a:pt x="266" y="684"/>
                  </a:lnTo>
                  <a:lnTo>
                    <a:pt x="293" y="723"/>
                  </a:lnTo>
                  <a:lnTo>
                    <a:pt x="325" y="765"/>
                  </a:lnTo>
                  <a:lnTo>
                    <a:pt x="360" y="804"/>
                  </a:lnTo>
                  <a:lnTo>
                    <a:pt x="400" y="841"/>
                  </a:lnTo>
                  <a:lnTo>
                    <a:pt x="445" y="877"/>
                  </a:lnTo>
                  <a:lnTo>
                    <a:pt x="494" y="906"/>
                  </a:lnTo>
                  <a:lnTo>
                    <a:pt x="549" y="934"/>
                  </a:lnTo>
                  <a:lnTo>
                    <a:pt x="610" y="954"/>
                  </a:lnTo>
                  <a:lnTo>
                    <a:pt x="675" y="966"/>
                  </a:lnTo>
                  <a:lnTo>
                    <a:pt x="675" y="1058"/>
                  </a:lnTo>
                  <a:lnTo>
                    <a:pt x="595" y="1046"/>
                  </a:lnTo>
                  <a:lnTo>
                    <a:pt x="522" y="1027"/>
                  </a:lnTo>
                  <a:lnTo>
                    <a:pt x="453" y="1001"/>
                  </a:lnTo>
                  <a:lnTo>
                    <a:pt x="390" y="969"/>
                  </a:lnTo>
                  <a:lnTo>
                    <a:pt x="331" y="932"/>
                  </a:lnTo>
                  <a:lnTo>
                    <a:pt x="280" y="893"/>
                  </a:lnTo>
                  <a:lnTo>
                    <a:pt x="232" y="849"/>
                  </a:lnTo>
                  <a:lnTo>
                    <a:pt x="189" y="806"/>
                  </a:lnTo>
                  <a:lnTo>
                    <a:pt x="152" y="761"/>
                  </a:lnTo>
                  <a:lnTo>
                    <a:pt x="118" y="717"/>
                  </a:lnTo>
                  <a:lnTo>
                    <a:pt x="89" y="674"/>
                  </a:lnTo>
                  <a:lnTo>
                    <a:pt x="65" y="633"/>
                  </a:lnTo>
                  <a:lnTo>
                    <a:pt x="43" y="597"/>
                  </a:lnTo>
                  <a:lnTo>
                    <a:pt x="28" y="564"/>
                  </a:lnTo>
                  <a:lnTo>
                    <a:pt x="16" y="536"/>
                  </a:lnTo>
                  <a:lnTo>
                    <a:pt x="6" y="516"/>
                  </a:lnTo>
                  <a:lnTo>
                    <a:pt x="2" y="502"/>
                  </a:lnTo>
                  <a:lnTo>
                    <a:pt x="0" y="499"/>
                  </a:lnTo>
                  <a:lnTo>
                    <a:pt x="4" y="495"/>
                  </a:lnTo>
                  <a:lnTo>
                    <a:pt x="14" y="485"/>
                  </a:lnTo>
                  <a:lnTo>
                    <a:pt x="32" y="469"/>
                  </a:lnTo>
                  <a:lnTo>
                    <a:pt x="55" y="449"/>
                  </a:lnTo>
                  <a:lnTo>
                    <a:pt x="85" y="426"/>
                  </a:lnTo>
                  <a:lnTo>
                    <a:pt x="118" y="400"/>
                  </a:lnTo>
                  <a:lnTo>
                    <a:pt x="158" y="370"/>
                  </a:lnTo>
                  <a:lnTo>
                    <a:pt x="203" y="341"/>
                  </a:lnTo>
                  <a:lnTo>
                    <a:pt x="250" y="311"/>
                  </a:lnTo>
                  <a:lnTo>
                    <a:pt x="303" y="282"/>
                  </a:lnTo>
                  <a:lnTo>
                    <a:pt x="358" y="252"/>
                  </a:lnTo>
                  <a:lnTo>
                    <a:pt x="417" y="227"/>
                  </a:lnTo>
                  <a:lnTo>
                    <a:pt x="478" y="205"/>
                  </a:lnTo>
                  <a:lnTo>
                    <a:pt x="542" y="185"/>
                  </a:lnTo>
                  <a:lnTo>
                    <a:pt x="608" y="171"/>
                  </a:lnTo>
                  <a:lnTo>
                    <a:pt x="675" y="162"/>
                  </a:lnTo>
                  <a:close/>
                  <a:moveTo>
                    <a:pt x="675" y="0"/>
                  </a:moveTo>
                  <a:lnTo>
                    <a:pt x="1810" y="0"/>
                  </a:lnTo>
                  <a:lnTo>
                    <a:pt x="1810" y="1200"/>
                  </a:lnTo>
                  <a:lnTo>
                    <a:pt x="675" y="1200"/>
                  </a:lnTo>
                  <a:lnTo>
                    <a:pt x="675" y="1058"/>
                  </a:lnTo>
                  <a:lnTo>
                    <a:pt x="748" y="1062"/>
                  </a:lnTo>
                  <a:lnTo>
                    <a:pt x="819" y="1060"/>
                  </a:lnTo>
                  <a:lnTo>
                    <a:pt x="894" y="1052"/>
                  </a:lnTo>
                  <a:lnTo>
                    <a:pt x="977" y="1038"/>
                  </a:lnTo>
                  <a:lnTo>
                    <a:pt x="1061" y="1021"/>
                  </a:lnTo>
                  <a:lnTo>
                    <a:pt x="1148" y="1001"/>
                  </a:lnTo>
                  <a:lnTo>
                    <a:pt x="1235" y="975"/>
                  </a:lnTo>
                  <a:lnTo>
                    <a:pt x="1321" y="946"/>
                  </a:lnTo>
                  <a:lnTo>
                    <a:pt x="1404" y="914"/>
                  </a:lnTo>
                  <a:lnTo>
                    <a:pt x="1483" y="879"/>
                  </a:lnTo>
                  <a:lnTo>
                    <a:pt x="1554" y="841"/>
                  </a:lnTo>
                  <a:lnTo>
                    <a:pt x="1619" y="802"/>
                  </a:lnTo>
                  <a:lnTo>
                    <a:pt x="1674" y="763"/>
                  </a:lnTo>
                  <a:lnTo>
                    <a:pt x="1658" y="749"/>
                  </a:lnTo>
                  <a:lnTo>
                    <a:pt x="1634" y="733"/>
                  </a:lnTo>
                  <a:lnTo>
                    <a:pt x="1605" y="717"/>
                  </a:lnTo>
                  <a:lnTo>
                    <a:pt x="1573" y="700"/>
                  </a:lnTo>
                  <a:lnTo>
                    <a:pt x="1540" y="682"/>
                  </a:lnTo>
                  <a:lnTo>
                    <a:pt x="1510" y="664"/>
                  </a:lnTo>
                  <a:lnTo>
                    <a:pt x="1485" y="648"/>
                  </a:lnTo>
                  <a:lnTo>
                    <a:pt x="1467" y="636"/>
                  </a:lnTo>
                  <a:lnTo>
                    <a:pt x="1404" y="690"/>
                  </a:lnTo>
                  <a:lnTo>
                    <a:pt x="1341" y="741"/>
                  </a:lnTo>
                  <a:lnTo>
                    <a:pt x="1276" y="788"/>
                  </a:lnTo>
                  <a:lnTo>
                    <a:pt x="1209" y="832"/>
                  </a:lnTo>
                  <a:lnTo>
                    <a:pt x="1140" y="871"/>
                  </a:lnTo>
                  <a:lnTo>
                    <a:pt x="1067" y="904"/>
                  </a:lnTo>
                  <a:lnTo>
                    <a:pt x="992" y="932"/>
                  </a:lnTo>
                  <a:lnTo>
                    <a:pt x="914" y="954"/>
                  </a:lnTo>
                  <a:lnTo>
                    <a:pt x="831" y="966"/>
                  </a:lnTo>
                  <a:lnTo>
                    <a:pt x="744" y="969"/>
                  </a:lnTo>
                  <a:lnTo>
                    <a:pt x="709" y="969"/>
                  </a:lnTo>
                  <a:lnTo>
                    <a:pt x="675" y="966"/>
                  </a:lnTo>
                  <a:lnTo>
                    <a:pt x="675" y="865"/>
                  </a:lnTo>
                  <a:lnTo>
                    <a:pt x="715" y="871"/>
                  </a:lnTo>
                  <a:lnTo>
                    <a:pt x="758" y="873"/>
                  </a:lnTo>
                  <a:lnTo>
                    <a:pt x="815" y="869"/>
                  </a:lnTo>
                  <a:lnTo>
                    <a:pt x="870" y="859"/>
                  </a:lnTo>
                  <a:lnTo>
                    <a:pt x="925" y="841"/>
                  </a:lnTo>
                  <a:lnTo>
                    <a:pt x="979" y="820"/>
                  </a:lnTo>
                  <a:lnTo>
                    <a:pt x="1030" y="794"/>
                  </a:lnTo>
                  <a:lnTo>
                    <a:pt x="1079" y="767"/>
                  </a:lnTo>
                  <a:lnTo>
                    <a:pt x="1126" y="735"/>
                  </a:lnTo>
                  <a:lnTo>
                    <a:pt x="1172" y="701"/>
                  </a:lnTo>
                  <a:lnTo>
                    <a:pt x="1213" y="670"/>
                  </a:lnTo>
                  <a:lnTo>
                    <a:pt x="1250" y="636"/>
                  </a:lnTo>
                  <a:lnTo>
                    <a:pt x="1284" y="605"/>
                  </a:lnTo>
                  <a:lnTo>
                    <a:pt x="1315" y="577"/>
                  </a:lnTo>
                  <a:lnTo>
                    <a:pt x="1339" y="550"/>
                  </a:lnTo>
                  <a:lnTo>
                    <a:pt x="1361" y="530"/>
                  </a:lnTo>
                  <a:lnTo>
                    <a:pt x="1374" y="512"/>
                  </a:lnTo>
                  <a:lnTo>
                    <a:pt x="1384" y="502"/>
                  </a:lnTo>
                  <a:lnTo>
                    <a:pt x="1386" y="499"/>
                  </a:lnTo>
                  <a:lnTo>
                    <a:pt x="1384" y="495"/>
                  </a:lnTo>
                  <a:lnTo>
                    <a:pt x="1374" y="483"/>
                  </a:lnTo>
                  <a:lnTo>
                    <a:pt x="1359" y="465"/>
                  </a:lnTo>
                  <a:lnTo>
                    <a:pt x="1339" y="443"/>
                  </a:lnTo>
                  <a:lnTo>
                    <a:pt x="1311" y="418"/>
                  </a:lnTo>
                  <a:lnTo>
                    <a:pt x="1280" y="388"/>
                  </a:lnTo>
                  <a:lnTo>
                    <a:pt x="1242" y="357"/>
                  </a:lnTo>
                  <a:lnTo>
                    <a:pt x="1201" y="325"/>
                  </a:lnTo>
                  <a:lnTo>
                    <a:pt x="1154" y="292"/>
                  </a:lnTo>
                  <a:lnTo>
                    <a:pt x="1103" y="262"/>
                  </a:lnTo>
                  <a:lnTo>
                    <a:pt x="1048" y="233"/>
                  </a:lnTo>
                  <a:lnTo>
                    <a:pt x="987" y="207"/>
                  </a:lnTo>
                  <a:lnTo>
                    <a:pt x="924" y="187"/>
                  </a:lnTo>
                  <a:lnTo>
                    <a:pt x="855" y="171"/>
                  </a:lnTo>
                  <a:lnTo>
                    <a:pt x="782" y="162"/>
                  </a:lnTo>
                  <a:lnTo>
                    <a:pt x="707" y="160"/>
                  </a:lnTo>
                  <a:lnTo>
                    <a:pt x="675" y="162"/>
                  </a:lnTo>
                  <a:lnTo>
                    <a:pt x="675" y="0"/>
                  </a:lnTo>
                  <a:close/>
                </a:path>
              </a:pathLst>
            </a:custGeom>
            <a:solidFill>
              <a:srgbClr val="76B9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583985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30565" y="883158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ctr"/>
          <a:lstStyle>
            <a:lvl1pPr algn="l">
              <a:defRPr sz="1100">
                <a:latin typeface="Trebuchet MS" pitchFamily="34" charset="0"/>
                <a:ea typeface="ＭＳ Ｐゴシック" pitchFamily="-16" charset="-128"/>
                <a:cs typeface="+mn-cs"/>
              </a:defRPr>
            </a:lvl1pPr>
          </a:lstStyle>
          <a:p>
            <a:pPr>
              <a:defRPr/>
            </a:pPr>
            <a:fld id="{0EFD2D7F-A763-4126-9B71-A7F863137437}" type="datetimeFigureOut">
              <a:rPr lang="en-US" smtClean="0"/>
              <a:pPr>
                <a:defRPr/>
              </a:pPr>
              <a:t>6/3/2020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66317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ctr"/>
          <a:lstStyle>
            <a:lvl1pPr algn="r">
              <a:defRPr sz="1100">
                <a:latin typeface="Trebuchet MS" pitchFamily="34" charset="0"/>
                <a:ea typeface="ＭＳ Ｐゴシック" pitchFamily="-16" charset="-128"/>
                <a:cs typeface="+mn-cs"/>
              </a:defRPr>
            </a:lvl1pPr>
          </a:lstStyle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5528649" y="308894"/>
            <a:ext cx="1083012" cy="200064"/>
            <a:chOff x="8775700" y="3552825"/>
            <a:chExt cx="5156200" cy="952500"/>
          </a:xfrm>
        </p:grpSpPr>
        <p:sp>
          <p:nvSpPr>
            <p:cNvPr id="9" name="Freeform 8"/>
            <p:cNvSpPr>
              <a:spLocks noEditPoints="1"/>
            </p:cNvSpPr>
            <p:nvPr/>
          </p:nvSpPr>
          <p:spPr bwMode="auto">
            <a:xfrm>
              <a:off x="13817600" y="4265613"/>
              <a:ext cx="114300" cy="111125"/>
            </a:xfrm>
            <a:custGeom>
              <a:avLst/>
              <a:gdLst>
                <a:gd name="T0" fmla="*/ 59 w 144"/>
                <a:gd name="T1" fmla="*/ 63 h 139"/>
                <a:gd name="T2" fmla="*/ 79 w 144"/>
                <a:gd name="T3" fmla="*/ 63 h 139"/>
                <a:gd name="T4" fmla="*/ 85 w 144"/>
                <a:gd name="T5" fmla="*/ 61 h 139"/>
                <a:gd name="T6" fmla="*/ 87 w 144"/>
                <a:gd name="T7" fmla="*/ 53 h 139"/>
                <a:gd name="T8" fmla="*/ 83 w 144"/>
                <a:gd name="T9" fmla="*/ 47 h 139"/>
                <a:gd name="T10" fmla="*/ 75 w 144"/>
                <a:gd name="T11" fmla="*/ 45 h 139"/>
                <a:gd name="T12" fmla="*/ 59 w 144"/>
                <a:gd name="T13" fmla="*/ 45 h 139"/>
                <a:gd name="T14" fmla="*/ 73 w 144"/>
                <a:gd name="T15" fmla="*/ 33 h 139"/>
                <a:gd name="T16" fmla="*/ 101 w 144"/>
                <a:gd name="T17" fmla="*/ 41 h 139"/>
                <a:gd name="T18" fmla="*/ 103 w 144"/>
                <a:gd name="T19" fmla="*/ 61 h 139"/>
                <a:gd name="T20" fmla="*/ 99 w 144"/>
                <a:gd name="T21" fmla="*/ 68 h 139"/>
                <a:gd name="T22" fmla="*/ 91 w 144"/>
                <a:gd name="T23" fmla="*/ 74 h 139"/>
                <a:gd name="T24" fmla="*/ 105 w 144"/>
                <a:gd name="T25" fmla="*/ 106 h 139"/>
                <a:gd name="T26" fmla="*/ 67 w 144"/>
                <a:gd name="T27" fmla="*/ 76 h 139"/>
                <a:gd name="T28" fmla="*/ 59 w 144"/>
                <a:gd name="T29" fmla="*/ 106 h 139"/>
                <a:gd name="T30" fmla="*/ 44 w 144"/>
                <a:gd name="T31" fmla="*/ 33 h 139"/>
                <a:gd name="T32" fmla="*/ 51 w 144"/>
                <a:gd name="T33" fmla="*/ 21 h 139"/>
                <a:gd name="T34" fmla="*/ 24 w 144"/>
                <a:gd name="T35" fmla="*/ 49 h 139"/>
                <a:gd name="T36" fmla="*/ 24 w 144"/>
                <a:gd name="T37" fmla="*/ 92 h 139"/>
                <a:gd name="T38" fmla="*/ 51 w 144"/>
                <a:gd name="T39" fmla="*/ 120 h 139"/>
                <a:gd name="T40" fmla="*/ 71 w 144"/>
                <a:gd name="T41" fmla="*/ 124 h 139"/>
                <a:gd name="T42" fmla="*/ 109 w 144"/>
                <a:gd name="T43" fmla="*/ 108 h 139"/>
                <a:gd name="T44" fmla="*/ 122 w 144"/>
                <a:gd name="T45" fmla="*/ 70 h 139"/>
                <a:gd name="T46" fmla="*/ 109 w 144"/>
                <a:gd name="T47" fmla="*/ 31 h 139"/>
                <a:gd name="T48" fmla="*/ 71 w 144"/>
                <a:gd name="T49" fmla="*/ 17 h 139"/>
                <a:gd name="T50" fmla="*/ 95 w 144"/>
                <a:gd name="T51" fmla="*/ 3 h 139"/>
                <a:gd name="T52" fmla="*/ 130 w 144"/>
                <a:gd name="T53" fmla="*/ 27 h 139"/>
                <a:gd name="T54" fmla="*/ 144 w 144"/>
                <a:gd name="T55" fmla="*/ 70 h 139"/>
                <a:gd name="T56" fmla="*/ 130 w 144"/>
                <a:gd name="T57" fmla="*/ 114 h 139"/>
                <a:gd name="T58" fmla="*/ 95 w 144"/>
                <a:gd name="T59" fmla="*/ 135 h 139"/>
                <a:gd name="T60" fmla="*/ 50 w 144"/>
                <a:gd name="T61" fmla="*/ 135 h 139"/>
                <a:gd name="T62" fmla="*/ 14 w 144"/>
                <a:gd name="T63" fmla="*/ 114 h 139"/>
                <a:gd name="T64" fmla="*/ 0 w 144"/>
                <a:gd name="T65" fmla="*/ 70 h 139"/>
                <a:gd name="T66" fmla="*/ 14 w 144"/>
                <a:gd name="T67" fmla="*/ 27 h 139"/>
                <a:gd name="T68" fmla="*/ 50 w 144"/>
                <a:gd name="T69" fmla="*/ 3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44" h="139">
                  <a:moveTo>
                    <a:pt x="59" y="45"/>
                  </a:moveTo>
                  <a:lnTo>
                    <a:pt x="59" y="63"/>
                  </a:lnTo>
                  <a:lnTo>
                    <a:pt x="75" y="63"/>
                  </a:lnTo>
                  <a:lnTo>
                    <a:pt x="79" y="63"/>
                  </a:lnTo>
                  <a:lnTo>
                    <a:pt x="83" y="63"/>
                  </a:lnTo>
                  <a:lnTo>
                    <a:pt x="85" y="61"/>
                  </a:lnTo>
                  <a:lnTo>
                    <a:pt x="87" y="57"/>
                  </a:lnTo>
                  <a:lnTo>
                    <a:pt x="87" y="53"/>
                  </a:lnTo>
                  <a:lnTo>
                    <a:pt x="85" y="49"/>
                  </a:lnTo>
                  <a:lnTo>
                    <a:pt x="83" y="47"/>
                  </a:lnTo>
                  <a:lnTo>
                    <a:pt x="79" y="45"/>
                  </a:lnTo>
                  <a:lnTo>
                    <a:pt x="75" y="45"/>
                  </a:lnTo>
                  <a:lnTo>
                    <a:pt x="71" y="45"/>
                  </a:lnTo>
                  <a:lnTo>
                    <a:pt x="59" y="45"/>
                  </a:lnTo>
                  <a:close/>
                  <a:moveTo>
                    <a:pt x="44" y="33"/>
                  </a:moveTo>
                  <a:lnTo>
                    <a:pt x="73" y="33"/>
                  </a:lnTo>
                  <a:lnTo>
                    <a:pt x="89" y="35"/>
                  </a:lnTo>
                  <a:lnTo>
                    <a:pt x="101" y="41"/>
                  </a:lnTo>
                  <a:lnTo>
                    <a:pt x="105" y="55"/>
                  </a:lnTo>
                  <a:lnTo>
                    <a:pt x="103" y="61"/>
                  </a:lnTo>
                  <a:lnTo>
                    <a:pt x="101" y="67"/>
                  </a:lnTo>
                  <a:lnTo>
                    <a:pt x="99" y="68"/>
                  </a:lnTo>
                  <a:lnTo>
                    <a:pt x="95" y="72"/>
                  </a:lnTo>
                  <a:lnTo>
                    <a:pt x="91" y="74"/>
                  </a:lnTo>
                  <a:lnTo>
                    <a:pt x="85" y="74"/>
                  </a:lnTo>
                  <a:lnTo>
                    <a:pt x="105" y="106"/>
                  </a:lnTo>
                  <a:lnTo>
                    <a:pt x="85" y="106"/>
                  </a:lnTo>
                  <a:lnTo>
                    <a:pt x="67" y="76"/>
                  </a:lnTo>
                  <a:lnTo>
                    <a:pt x="59" y="76"/>
                  </a:lnTo>
                  <a:lnTo>
                    <a:pt x="59" y="106"/>
                  </a:lnTo>
                  <a:lnTo>
                    <a:pt x="44" y="106"/>
                  </a:lnTo>
                  <a:lnTo>
                    <a:pt x="44" y="33"/>
                  </a:lnTo>
                  <a:close/>
                  <a:moveTo>
                    <a:pt x="71" y="17"/>
                  </a:moveTo>
                  <a:lnTo>
                    <a:pt x="51" y="21"/>
                  </a:lnTo>
                  <a:lnTo>
                    <a:pt x="36" y="31"/>
                  </a:lnTo>
                  <a:lnTo>
                    <a:pt x="24" y="49"/>
                  </a:lnTo>
                  <a:lnTo>
                    <a:pt x="20" y="70"/>
                  </a:lnTo>
                  <a:lnTo>
                    <a:pt x="24" y="92"/>
                  </a:lnTo>
                  <a:lnTo>
                    <a:pt x="36" y="108"/>
                  </a:lnTo>
                  <a:lnTo>
                    <a:pt x="51" y="120"/>
                  </a:lnTo>
                  <a:lnTo>
                    <a:pt x="71" y="124"/>
                  </a:lnTo>
                  <a:lnTo>
                    <a:pt x="71" y="124"/>
                  </a:lnTo>
                  <a:lnTo>
                    <a:pt x="91" y="120"/>
                  </a:lnTo>
                  <a:lnTo>
                    <a:pt x="109" y="108"/>
                  </a:lnTo>
                  <a:lnTo>
                    <a:pt x="118" y="92"/>
                  </a:lnTo>
                  <a:lnTo>
                    <a:pt x="122" y="70"/>
                  </a:lnTo>
                  <a:lnTo>
                    <a:pt x="118" y="49"/>
                  </a:lnTo>
                  <a:lnTo>
                    <a:pt x="109" y="31"/>
                  </a:lnTo>
                  <a:lnTo>
                    <a:pt x="91" y="21"/>
                  </a:lnTo>
                  <a:lnTo>
                    <a:pt x="71" y="17"/>
                  </a:lnTo>
                  <a:close/>
                  <a:moveTo>
                    <a:pt x="71" y="0"/>
                  </a:moveTo>
                  <a:lnTo>
                    <a:pt x="95" y="3"/>
                  </a:lnTo>
                  <a:lnTo>
                    <a:pt x="114" y="11"/>
                  </a:lnTo>
                  <a:lnTo>
                    <a:pt x="130" y="27"/>
                  </a:lnTo>
                  <a:lnTo>
                    <a:pt x="140" y="45"/>
                  </a:lnTo>
                  <a:lnTo>
                    <a:pt x="144" y="70"/>
                  </a:lnTo>
                  <a:lnTo>
                    <a:pt x="140" y="94"/>
                  </a:lnTo>
                  <a:lnTo>
                    <a:pt x="130" y="114"/>
                  </a:lnTo>
                  <a:lnTo>
                    <a:pt x="114" y="128"/>
                  </a:lnTo>
                  <a:lnTo>
                    <a:pt x="95" y="135"/>
                  </a:lnTo>
                  <a:lnTo>
                    <a:pt x="71" y="139"/>
                  </a:lnTo>
                  <a:lnTo>
                    <a:pt x="50" y="135"/>
                  </a:lnTo>
                  <a:lnTo>
                    <a:pt x="30" y="128"/>
                  </a:lnTo>
                  <a:lnTo>
                    <a:pt x="14" y="114"/>
                  </a:lnTo>
                  <a:lnTo>
                    <a:pt x="4" y="94"/>
                  </a:lnTo>
                  <a:lnTo>
                    <a:pt x="0" y="70"/>
                  </a:lnTo>
                  <a:lnTo>
                    <a:pt x="4" y="45"/>
                  </a:lnTo>
                  <a:lnTo>
                    <a:pt x="14" y="27"/>
                  </a:lnTo>
                  <a:lnTo>
                    <a:pt x="30" y="11"/>
                  </a:lnTo>
                  <a:lnTo>
                    <a:pt x="50" y="3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0"/>
            <p:cNvSpPr>
              <a:spLocks noEditPoints="1"/>
            </p:cNvSpPr>
            <p:nvPr/>
          </p:nvSpPr>
          <p:spPr bwMode="auto">
            <a:xfrm>
              <a:off x="10447338" y="3732213"/>
              <a:ext cx="3333750" cy="625475"/>
            </a:xfrm>
            <a:custGeom>
              <a:avLst/>
              <a:gdLst>
                <a:gd name="T0" fmla="*/ 2325 w 4200"/>
                <a:gd name="T1" fmla="*/ 618 h 788"/>
                <a:gd name="T2" fmla="*/ 2465 w 4200"/>
                <a:gd name="T3" fmla="*/ 616 h 788"/>
                <a:gd name="T4" fmla="*/ 2540 w 4200"/>
                <a:gd name="T5" fmla="*/ 597 h 788"/>
                <a:gd name="T6" fmla="*/ 2599 w 4200"/>
                <a:gd name="T7" fmla="*/ 555 h 788"/>
                <a:gd name="T8" fmla="*/ 2635 w 4200"/>
                <a:gd name="T9" fmla="*/ 488 h 788"/>
                <a:gd name="T10" fmla="*/ 2648 w 4200"/>
                <a:gd name="T11" fmla="*/ 396 h 788"/>
                <a:gd name="T12" fmla="*/ 2635 w 4200"/>
                <a:gd name="T13" fmla="*/ 301 h 788"/>
                <a:gd name="T14" fmla="*/ 2599 w 4200"/>
                <a:gd name="T15" fmla="*/ 236 h 788"/>
                <a:gd name="T16" fmla="*/ 2540 w 4200"/>
                <a:gd name="T17" fmla="*/ 193 h 788"/>
                <a:gd name="T18" fmla="*/ 2465 w 4200"/>
                <a:gd name="T19" fmla="*/ 173 h 788"/>
                <a:gd name="T20" fmla="*/ 2325 w 4200"/>
                <a:gd name="T21" fmla="*/ 171 h 788"/>
                <a:gd name="T22" fmla="*/ 3597 w 4200"/>
                <a:gd name="T23" fmla="*/ 512 h 788"/>
                <a:gd name="T24" fmla="*/ 3735 w 4200"/>
                <a:gd name="T25" fmla="*/ 143 h 788"/>
                <a:gd name="T26" fmla="*/ 4200 w 4200"/>
                <a:gd name="T27" fmla="*/ 786 h 788"/>
                <a:gd name="T28" fmla="*/ 3916 w 4200"/>
                <a:gd name="T29" fmla="*/ 648 h 788"/>
                <a:gd name="T30" fmla="*/ 3501 w 4200"/>
                <a:gd name="T31" fmla="*/ 786 h 788"/>
                <a:gd name="T32" fmla="*/ 3592 w 4200"/>
                <a:gd name="T33" fmla="*/ 0 h 788"/>
                <a:gd name="T34" fmla="*/ 2969 w 4200"/>
                <a:gd name="T35" fmla="*/ 0 h 788"/>
                <a:gd name="T36" fmla="*/ 3190 w 4200"/>
                <a:gd name="T37" fmla="*/ 788 h 788"/>
                <a:gd name="T38" fmla="*/ 2969 w 4200"/>
                <a:gd name="T39" fmla="*/ 0 h 788"/>
                <a:gd name="T40" fmla="*/ 2416 w 4200"/>
                <a:gd name="T41" fmla="*/ 0 h 788"/>
                <a:gd name="T42" fmla="*/ 2554 w 4200"/>
                <a:gd name="T43" fmla="*/ 7 h 788"/>
                <a:gd name="T44" fmla="*/ 2666 w 4200"/>
                <a:gd name="T45" fmla="*/ 33 h 788"/>
                <a:gd name="T46" fmla="*/ 2757 w 4200"/>
                <a:gd name="T47" fmla="*/ 90 h 788"/>
                <a:gd name="T48" fmla="*/ 2818 w 4200"/>
                <a:gd name="T49" fmla="*/ 173 h 788"/>
                <a:gd name="T50" fmla="*/ 2853 w 4200"/>
                <a:gd name="T51" fmla="*/ 277 h 788"/>
                <a:gd name="T52" fmla="*/ 2865 w 4200"/>
                <a:gd name="T53" fmla="*/ 402 h 788"/>
                <a:gd name="T54" fmla="*/ 2855 w 4200"/>
                <a:gd name="T55" fmla="*/ 518 h 788"/>
                <a:gd name="T56" fmla="*/ 2828 w 4200"/>
                <a:gd name="T57" fmla="*/ 614 h 788"/>
                <a:gd name="T58" fmla="*/ 2786 w 4200"/>
                <a:gd name="T59" fmla="*/ 683 h 788"/>
                <a:gd name="T60" fmla="*/ 2735 w 4200"/>
                <a:gd name="T61" fmla="*/ 731 h 788"/>
                <a:gd name="T62" fmla="*/ 2672 w 4200"/>
                <a:gd name="T63" fmla="*/ 762 h 788"/>
                <a:gd name="T64" fmla="*/ 2585 w 4200"/>
                <a:gd name="T65" fmla="*/ 780 h 788"/>
                <a:gd name="T66" fmla="*/ 2465 w 4200"/>
                <a:gd name="T67" fmla="*/ 788 h 788"/>
                <a:gd name="T68" fmla="*/ 2105 w 4200"/>
                <a:gd name="T69" fmla="*/ 0 h 788"/>
                <a:gd name="T70" fmla="*/ 1063 w 4200"/>
                <a:gd name="T71" fmla="*/ 0 h 788"/>
                <a:gd name="T72" fmla="*/ 1428 w 4200"/>
                <a:gd name="T73" fmla="*/ 0 h 788"/>
                <a:gd name="T74" fmla="*/ 1398 w 4200"/>
                <a:gd name="T75" fmla="*/ 788 h 788"/>
                <a:gd name="T76" fmla="*/ 825 w 4200"/>
                <a:gd name="T77" fmla="*/ 0 h 788"/>
                <a:gd name="T78" fmla="*/ 1969 w 4200"/>
                <a:gd name="T79" fmla="*/ 0 h 788"/>
                <a:gd name="T80" fmla="*/ 1747 w 4200"/>
                <a:gd name="T81" fmla="*/ 788 h 788"/>
                <a:gd name="T82" fmla="*/ 0 w 4200"/>
                <a:gd name="T83" fmla="*/ 0 h 788"/>
                <a:gd name="T84" fmla="*/ 441 w 4200"/>
                <a:gd name="T85" fmla="*/ 0 h 788"/>
                <a:gd name="T86" fmla="*/ 522 w 4200"/>
                <a:gd name="T87" fmla="*/ 7 h 788"/>
                <a:gd name="T88" fmla="*/ 599 w 4200"/>
                <a:gd name="T89" fmla="*/ 25 h 788"/>
                <a:gd name="T90" fmla="*/ 667 w 4200"/>
                <a:gd name="T91" fmla="*/ 59 h 788"/>
                <a:gd name="T92" fmla="*/ 725 w 4200"/>
                <a:gd name="T93" fmla="*/ 112 h 788"/>
                <a:gd name="T94" fmla="*/ 766 w 4200"/>
                <a:gd name="T95" fmla="*/ 187 h 788"/>
                <a:gd name="T96" fmla="*/ 788 w 4200"/>
                <a:gd name="T97" fmla="*/ 289 h 788"/>
                <a:gd name="T98" fmla="*/ 790 w 4200"/>
                <a:gd name="T99" fmla="*/ 788 h 788"/>
                <a:gd name="T100" fmla="*/ 573 w 4200"/>
                <a:gd name="T101" fmla="*/ 427 h 788"/>
                <a:gd name="T102" fmla="*/ 567 w 4200"/>
                <a:gd name="T103" fmla="*/ 317 h 788"/>
                <a:gd name="T104" fmla="*/ 543 w 4200"/>
                <a:gd name="T105" fmla="*/ 244 h 788"/>
                <a:gd name="T106" fmla="*/ 500 w 4200"/>
                <a:gd name="T107" fmla="*/ 201 h 788"/>
                <a:gd name="T108" fmla="*/ 439 w 4200"/>
                <a:gd name="T109" fmla="*/ 179 h 788"/>
                <a:gd name="T110" fmla="*/ 224 w 4200"/>
                <a:gd name="T111" fmla="*/ 175 h 788"/>
                <a:gd name="T112" fmla="*/ 0 w 4200"/>
                <a:gd name="T113" fmla="*/ 788 h 7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200" h="788">
                  <a:moveTo>
                    <a:pt x="2325" y="171"/>
                  </a:moveTo>
                  <a:lnTo>
                    <a:pt x="2325" y="618"/>
                  </a:lnTo>
                  <a:lnTo>
                    <a:pt x="2420" y="618"/>
                  </a:lnTo>
                  <a:lnTo>
                    <a:pt x="2465" y="616"/>
                  </a:lnTo>
                  <a:lnTo>
                    <a:pt x="2505" y="608"/>
                  </a:lnTo>
                  <a:lnTo>
                    <a:pt x="2540" y="597"/>
                  </a:lnTo>
                  <a:lnTo>
                    <a:pt x="2572" y="579"/>
                  </a:lnTo>
                  <a:lnTo>
                    <a:pt x="2599" y="555"/>
                  </a:lnTo>
                  <a:lnTo>
                    <a:pt x="2619" y="526"/>
                  </a:lnTo>
                  <a:lnTo>
                    <a:pt x="2635" y="488"/>
                  </a:lnTo>
                  <a:lnTo>
                    <a:pt x="2644" y="445"/>
                  </a:lnTo>
                  <a:lnTo>
                    <a:pt x="2648" y="396"/>
                  </a:lnTo>
                  <a:lnTo>
                    <a:pt x="2644" y="344"/>
                  </a:lnTo>
                  <a:lnTo>
                    <a:pt x="2635" y="301"/>
                  </a:lnTo>
                  <a:lnTo>
                    <a:pt x="2619" y="266"/>
                  </a:lnTo>
                  <a:lnTo>
                    <a:pt x="2599" y="236"/>
                  </a:lnTo>
                  <a:lnTo>
                    <a:pt x="2572" y="212"/>
                  </a:lnTo>
                  <a:lnTo>
                    <a:pt x="2540" y="193"/>
                  </a:lnTo>
                  <a:lnTo>
                    <a:pt x="2505" y="181"/>
                  </a:lnTo>
                  <a:lnTo>
                    <a:pt x="2465" y="173"/>
                  </a:lnTo>
                  <a:lnTo>
                    <a:pt x="2420" y="171"/>
                  </a:lnTo>
                  <a:lnTo>
                    <a:pt x="2325" y="171"/>
                  </a:lnTo>
                  <a:close/>
                  <a:moveTo>
                    <a:pt x="3735" y="143"/>
                  </a:moveTo>
                  <a:lnTo>
                    <a:pt x="3597" y="512"/>
                  </a:lnTo>
                  <a:lnTo>
                    <a:pt x="3869" y="512"/>
                  </a:lnTo>
                  <a:lnTo>
                    <a:pt x="3735" y="143"/>
                  </a:lnTo>
                  <a:close/>
                  <a:moveTo>
                    <a:pt x="3887" y="0"/>
                  </a:moveTo>
                  <a:lnTo>
                    <a:pt x="4200" y="786"/>
                  </a:lnTo>
                  <a:lnTo>
                    <a:pt x="3962" y="786"/>
                  </a:lnTo>
                  <a:lnTo>
                    <a:pt x="3916" y="648"/>
                  </a:lnTo>
                  <a:lnTo>
                    <a:pt x="3548" y="648"/>
                  </a:lnTo>
                  <a:lnTo>
                    <a:pt x="3501" y="786"/>
                  </a:lnTo>
                  <a:lnTo>
                    <a:pt x="3280" y="786"/>
                  </a:lnTo>
                  <a:lnTo>
                    <a:pt x="3592" y="0"/>
                  </a:lnTo>
                  <a:lnTo>
                    <a:pt x="3887" y="0"/>
                  </a:lnTo>
                  <a:close/>
                  <a:moveTo>
                    <a:pt x="2969" y="0"/>
                  </a:moveTo>
                  <a:lnTo>
                    <a:pt x="3190" y="0"/>
                  </a:lnTo>
                  <a:lnTo>
                    <a:pt x="3190" y="788"/>
                  </a:lnTo>
                  <a:lnTo>
                    <a:pt x="2969" y="788"/>
                  </a:lnTo>
                  <a:lnTo>
                    <a:pt x="2969" y="0"/>
                  </a:lnTo>
                  <a:close/>
                  <a:moveTo>
                    <a:pt x="2105" y="0"/>
                  </a:moveTo>
                  <a:lnTo>
                    <a:pt x="2416" y="0"/>
                  </a:lnTo>
                  <a:lnTo>
                    <a:pt x="2489" y="2"/>
                  </a:lnTo>
                  <a:lnTo>
                    <a:pt x="2554" y="7"/>
                  </a:lnTo>
                  <a:lnTo>
                    <a:pt x="2613" y="17"/>
                  </a:lnTo>
                  <a:lnTo>
                    <a:pt x="2666" y="33"/>
                  </a:lnTo>
                  <a:lnTo>
                    <a:pt x="2713" y="57"/>
                  </a:lnTo>
                  <a:lnTo>
                    <a:pt x="2757" y="90"/>
                  </a:lnTo>
                  <a:lnTo>
                    <a:pt x="2794" y="132"/>
                  </a:lnTo>
                  <a:lnTo>
                    <a:pt x="2818" y="173"/>
                  </a:lnTo>
                  <a:lnTo>
                    <a:pt x="2839" y="222"/>
                  </a:lnTo>
                  <a:lnTo>
                    <a:pt x="2853" y="277"/>
                  </a:lnTo>
                  <a:lnTo>
                    <a:pt x="2863" y="337"/>
                  </a:lnTo>
                  <a:lnTo>
                    <a:pt x="2865" y="402"/>
                  </a:lnTo>
                  <a:lnTo>
                    <a:pt x="2863" y="461"/>
                  </a:lnTo>
                  <a:lnTo>
                    <a:pt x="2855" y="518"/>
                  </a:lnTo>
                  <a:lnTo>
                    <a:pt x="2843" y="569"/>
                  </a:lnTo>
                  <a:lnTo>
                    <a:pt x="2828" y="614"/>
                  </a:lnTo>
                  <a:lnTo>
                    <a:pt x="2810" y="654"/>
                  </a:lnTo>
                  <a:lnTo>
                    <a:pt x="2786" y="683"/>
                  </a:lnTo>
                  <a:lnTo>
                    <a:pt x="2761" y="709"/>
                  </a:lnTo>
                  <a:lnTo>
                    <a:pt x="2735" y="731"/>
                  </a:lnTo>
                  <a:lnTo>
                    <a:pt x="2705" y="748"/>
                  </a:lnTo>
                  <a:lnTo>
                    <a:pt x="2672" y="762"/>
                  </a:lnTo>
                  <a:lnTo>
                    <a:pt x="2633" y="772"/>
                  </a:lnTo>
                  <a:lnTo>
                    <a:pt x="2585" y="780"/>
                  </a:lnTo>
                  <a:lnTo>
                    <a:pt x="2530" y="786"/>
                  </a:lnTo>
                  <a:lnTo>
                    <a:pt x="2465" y="788"/>
                  </a:lnTo>
                  <a:lnTo>
                    <a:pt x="2105" y="788"/>
                  </a:lnTo>
                  <a:lnTo>
                    <a:pt x="2105" y="0"/>
                  </a:lnTo>
                  <a:close/>
                  <a:moveTo>
                    <a:pt x="825" y="0"/>
                  </a:moveTo>
                  <a:lnTo>
                    <a:pt x="1063" y="0"/>
                  </a:lnTo>
                  <a:lnTo>
                    <a:pt x="1240" y="624"/>
                  </a:lnTo>
                  <a:lnTo>
                    <a:pt x="1428" y="0"/>
                  </a:lnTo>
                  <a:lnTo>
                    <a:pt x="1654" y="0"/>
                  </a:lnTo>
                  <a:lnTo>
                    <a:pt x="1398" y="788"/>
                  </a:lnTo>
                  <a:lnTo>
                    <a:pt x="1077" y="788"/>
                  </a:lnTo>
                  <a:lnTo>
                    <a:pt x="825" y="0"/>
                  </a:lnTo>
                  <a:close/>
                  <a:moveTo>
                    <a:pt x="1747" y="0"/>
                  </a:moveTo>
                  <a:lnTo>
                    <a:pt x="1969" y="0"/>
                  </a:lnTo>
                  <a:lnTo>
                    <a:pt x="1969" y="788"/>
                  </a:lnTo>
                  <a:lnTo>
                    <a:pt x="1747" y="788"/>
                  </a:lnTo>
                  <a:lnTo>
                    <a:pt x="1747" y="0"/>
                  </a:lnTo>
                  <a:close/>
                  <a:moveTo>
                    <a:pt x="0" y="0"/>
                  </a:moveTo>
                  <a:lnTo>
                    <a:pt x="400" y="0"/>
                  </a:lnTo>
                  <a:lnTo>
                    <a:pt x="441" y="0"/>
                  </a:lnTo>
                  <a:lnTo>
                    <a:pt x="482" y="2"/>
                  </a:lnTo>
                  <a:lnTo>
                    <a:pt x="522" y="7"/>
                  </a:lnTo>
                  <a:lnTo>
                    <a:pt x="561" y="15"/>
                  </a:lnTo>
                  <a:lnTo>
                    <a:pt x="599" y="25"/>
                  </a:lnTo>
                  <a:lnTo>
                    <a:pt x="634" y="41"/>
                  </a:lnTo>
                  <a:lnTo>
                    <a:pt x="667" y="59"/>
                  </a:lnTo>
                  <a:lnTo>
                    <a:pt x="697" y="82"/>
                  </a:lnTo>
                  <a:lnTo>
                    <a:pt x="725" y="112"/>
                  </a:lnTo>
                  <a:lnTo>
                    <a:pt x="746" y="145"/>
                  </a:lnTo>
                  <a:lnTo>
                    <a:pt x="766" y="187"/>
                  </a:lnTo>
                  <a:lnTo>
                    <a:pt x="780" y="234"/>
                  </a:lnTo>
                  <a:lnTo>
                    <a:pt x="788" y="289"/>
                  </a:lnTo>
                  <a:lnTo>
                    <a:pt x="790" y="352"/>
                  </a:lnTo>
                  <a:lnTo>
                    <a:pt x="790" y="788"/>
                  </a:lnTo>
                  <a:lnTo>
                    <a:pt x="573" y="788"/>
                  </a:lnTo>
                  <a:lnTo>
                    <a:pt x="573" y="427"/>
                  </a:lnTo>
                  <a:lnTo>
                    <a:pt x="571" y="368"/>
                  </a:lnTo>
                  <a:lnTo>
                    <a:pt x="567" y="317"/>
                  </a:lnTo>
                  <a:lnTo>
                    <a:pt x="557" y="277"/>
                  </a:lnTo>
                  <a:lnTo>
                    <a:pt x="543" y="244"/>
                  </a:lnTo>
                  <a:lnTo>
                    <a:pt x="524" y="220"/>
                  </a:lnTo>
                  <a:lnTo>
                    <a:pt x="500" y="201"/>
                  </a:lnTo>
                  <a:lnTo>
                    <a:pt x="473" y="187"/>
                  </a:lnTo>
                  <a:lnTo>
                    <a:pt x="439" y="179"/>
                  </a:lnTo>
                  <a:lnTo>
                    <a:pt x="400" y="175"/>
                  </a:lnTo>
                  <a:lnTo>
                    <a:pt x="224" y="175"/>
                  </a:lnTo>
                  <a:lnTo>
                    <a:pt x="224" y="788"/>
                  </a:lnTo>
                  <a:lnTo>
                    <a:pt x="0" y="7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1"/>
            <p:cNvSpPr>
              <a:spLocks noEditPoints="1"/>
            </p:cNvSpPr>
            <p:nvPr/>
          </p:nvSpPr>
          <p:spPr bwMode="auto">
            <a:xfrm>
              <a:off x="8775700" y="3552825"/>
              <a:ext cx="1436688" cy="952500"/>
            </a:xfrm>
            <a:custGeom>
              <a:avLst/>
              <a:gdLst>
                <a:gd name="T0" fmla="*/ 638 w 1810"/>
                <a:gd name="T1" fmla="*/ 451 h 1200"/>
                <a:gd name="T2" fmla="*/ 516 w 1810"/>
                <a:gd name="T3" fmla="*/ 502 h 1200"/>
                <a:gd name="T4" fmla="*/ 469 w 1810"/>
                <a:gd name="T5" fmla="*/ 546 h 1200"/>
                <a:gd name="T6" fmla="*/ 496 w 1810"/>
                <a:gd name="T7" fmla="*/ 613 h 1200"/>
                <a:gd name="T8" fmla="*/ 595 w 1810"/>
                <a:gd name="T9" fmla="*/ 735 h 1200"/>
                <a:gd name="T10" fmla="*/ 614 w 1810"/>
                <a:gd name="T11" fmla="*/ 851 h 1200"/>
                <a:gd name="T12" fmla="*/ 439 w 1810"/>
                <a:gd name="T13" fmla="*/ 733 h 1200"/>
                <a:gd name="T14" fmla="*/ 349 w 1810"/>
                <a:gd name="T15" fmla="*/ 595 h 1200"/>
                <a:gd name="T16" fmla="*/ 323 w 1810"/>
                <a:gd name="T17" fmla="*/ 530 h 1200"/>
                <a:gd name="T18" fmla="*/ 372 w 1810"/>
                <a:gd name="T19" fmla="*/ 485 h 1200"/>
                <a:gd name="T20" fmla="*/ 516 w 1810"/>
                <a:gd name="T21" fmla="*/ 400 h 1200"/>
                <a:gd name="T22" fmla="*/ 707 w 1810"/>
                <a:gd name="T23" fmla="*/ 248 h 1200"/>
                <a:gd name="T24" fmla="*/ 933 w 1810"/>
                <a:gd name="T25" fmla="*/ 296 h 1200"/>
                <a:gd name="T26" fmla="*/ 1097 w 1810"/>
                <a:gd name="T27" fmla="*/ 400 h 1200"/>
                <a:gd name="T28" fmla="*/ 1185 w 1810"/>
                <a:gd name="T29" fmla="*/ 489 h 1200"/>
                <a:gd name="T30" fmla="*/ 1185 w 1810"/>
                <a:gd name="T31" fmla="*/ 518 h 1200"/>
                <a:gd name="T32" fmla="*/ 1097 w 1810"/>
                <a:gd name="T33" fmla="*/ 617 h 1200"/>
                <a:gd name="T34" fmla="*/ 947 w 1810"/>
                <a:gd name="T35" fmla="*/ 737 h 1200"/>
                <a:gd name="T36" fmla="*/ 762 w 1810"/>
                <a:gd name="T37" fmla="*/ 794 h 1200"/>
                <a:gd name="T38" fmla="*/ 715 w 1810"/>
                <a:gd name="T39" fmla="*/ 459 h 1200"/>
                <a:gd name="T40" fmla="*/ 817 w 1810"/>
                <a:gd name="T41" fmla="*/ 528 h 1200"/>
                <a:gd name="T42" fmla="*/ 1038 w 1810"/>
                <a:gd name="T43" fmla="*/ 502 h 1200"/>
                <a:gd name="T44" fmla="*/ 985 w 1810"/>
                <a:gd name="T45" fmla="*/ 451 h 1200"/>
                <a:gd name="T46" fmla="*/ 839 w 1810"/>
                <a:gd name="T47" fmla="*/ 370 h 1200"/>
                <a:gd name="T48" fmla="*/ 675 w 1810"/>
                <a:gd name="T49" fmla="*/ 250 h 1200"/>
                <a:gd name="T50" fmla="*/ 603 w 1810"/>
                <a:gd name="T51" fmla="*/ 260 h 1200"/>
                <a:gd name="T52" fmla="*/ 370 w 1810"/>
                <a:gd name="T53" fmla="*/ 349 h 1200"/>
                <a:gd name="T54" fmla="*/ 232 w 1810"/>
                <a:gd name="T55" fmla="*/ 461 h 1200"/>
                <a:gd name="T56" fmla="*/ 185 w 1810"/>
                <a:gd name="T57" fmla="*/ 516 h 1200"/>
                <a:gd name="T58" fmla="*/ 211 w 1810"/>
                <a:gd name="T59" fmla="*/ 581 h 1200"/>
                <a:gd name="T60" fmla="*/ 293 w 1810"/>
                <a:gd name="T61" fmla="*/ 723 h 1200"/>
                <a:gd name="T62" fmla="*/ 445 w 1810"/>
                <a:gd name="T63" fmla="*/ 877 h 1200"/>
                <a:gd name="T64" fmla="*/ 675 w 1810"/>
                <a:gd name="T65" fmla="*/ 966 h 1200"/>
                <a:gd name="T66" fmla="*/ 453 w 1810"/>
                <a:gd name="T67" fmla="*/ 1001 h 1200"/>
                <a:gd name="T68" fmla="*/ 232 w 1810"/>
                <a:gd name="T69" fmla="*/ 849 h 1200"/>
                <a:gd name="T70" fmla="*/ 89 w 1810"/>
                <a:gd name="T71" fmla="*/ 674 h 1200"/>
                <a:gd name="T72" fmla="*/ 16 w 1810"/>
                <a:gd name="T73" fmla="*/ 536 h 1200"/>
                <a:gd name="T74" fmla="*/ 4 w 1810"/>
                <a:gd name="T75" fmla="*/ 495 h 1200"/>
                <a:gd name="T76" fmla="*/ 85 w 1810"/>
                <a:gd name="T77" fmla="*/ 426 h 1200"/>
                <a:gd name="T78" fmla="*/ 250 w 1810"/>
                <a:gd name="T79" fmla="*/ 311 h 1200"/>
                <a:gd name="T80" fmla="*/ 478 w 1810"/>
                <a:gd name="T81" fmla="*/ 205 h 1200"/>
                <a:gd name="T82" fmla="*/ 675 w 1810"/>
                <a:gd name="T83" fmla="*/ 0 h 1200"/>
                <a:gd name="T84" fmla="*/ 675 w 1810"/>
                <a:gd name="T85" fmla="*/ 1058 h 1200"/>
                <a:gd name="T86" fmla="*/ 977 w 1810"/>
                <a:gd name="T87" fmla="*/ 1038 h 1200"/>
                <a:gd name="T88" fmla="*/ 1321 w 1810"/>
                <a:gd name="T89" fmla="*/ 946 h 1200"/>
                <a:gd name="T90" fmla="*/ 1619 w 1810"/>
                <a:gd name="T91" fmla="*/ 802 h 1200"/>
                <a:gd name="T92" fmla="*/ 1605 w 1810"/>
                <a:gd name="T93" fmla="*/ 717 h 1200"/>
                <a:gd name="T94" fmla="*/ 1485 w 1810"/>
                <a:gd name="T95" fmla="*/ 648 h 1200"/>
                <a:gd name="T96" fmla="*/ 1276 w 1810"/>
                <a:gd name="T97" fmla="*/ 788 h 1200"/>
                <a:gd name="T98" fmla="*/ 992 w 1810"/>
                <a:gd name="T99" fmla="*/ 932 h 1200"/>
                <a:gd name="T100" fmla="*/ 709 w 1810"/>
                <a:gd name="T101" fmla="*/ 969 h 1200"/>
                <a:gd name="T102" fmla="*/ 758 w 1810"/>
                <a:gd name="T103" fmla="*/ 873 h 1200"/>
                <a:gd name="T104" fmla="*/ 979 w 1810"/>
                <a:gd name="T105" fmla="*/ 820 h 1200"/>
                <a:gd name="T106" fmla="*/ 1172 w 1810"/>
                <a:gd name="T107" fmla="*/ 701 h 1200"/>
                <a:gd name="T108" fmla="*/ 1315 w 1810"/>
                <a:gd name="T109" fmla="*/ 577 h 1200"/>
                <a:gd name="T110" fmla="*/ 1384 w 1810"/>
                <a:gd name="T111" fmla="*/ 502 h 1200"/>
                <a:gd name="T112" fmla="*/ 1359 w 1810"/>
                <a:gd name="T113" fmla="*/ 465 h 1200"/>
                <a:gd name="T114" fmla="*/ 1242 w 1810"/>
                <a:gd name="T115" fmla="*/ 357 h 1200"/>
                <a:gd name="T116" fmla="*/ 1048 w 1810"/>
                <a:gd name="T117" fmla="*/ 233 h 1200"/>
                <a:gd name="T118" fmla="*/ 782 w 1810"/>
                <a:gd name="T119" fmla="*/ 162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810" h="1200">
                  <a:moveTo>
                    <a:pt x="675" y="359"/>
                  </a:moveTo>
                  <a:lnTo>
                    <a:pt x="675" y="451"/>
                  </a:lnTo>
                  <a:lnTo>
                    <a:pt x="675" y="451"/>
                  </a:lnTo>
                  <a:lnTo>
                    <a:pt x="638" y="451"/>
                  </a:lnTo>
                  <a:lnTo>
                    <a:pt x="603" y="459"/>
                  </a:lnTo>
                  <a:lnTo>
                    <a:pt x="571" y="471"/>
                  </a:lnTo>
                  <a:lnTo>
                    <a:pt x="542" y="485"/>
                  </a:lnTo>
                  <a:lnTo>
                    <a:pt x="516" y="502"/>
                  </a:lnTo>
                  <a:lnTo>
                    <a:pt x="496" y="518"/>
                  </a:lnTo>
                  <a:lnTo>
                    <a:pt x="482" y="532"/>
                  </a:lnTo>
                  <a:lnTo>
                    <a:pt x="473" y="542"/>
                  </a:lnTo>
                  <a:lnTo>
                    <a:pt x="469" y="546"/>
                  </a:lnTo>
                  <a:lnTo>
                    <a:pt x="471" y="552"/>
                  </a:lnTo>
                  <a:lnTo>
                    <a:pt x="477" y="566"/>
                  </a:lnTo>
                  <a:lnTo>
                    <a:pt x="484" y="587"/>
                  </a:lnTo>
                  <a:lnTo>
                    <a:pt x="496" y="613"/>
                  </a:lnTo>
                  <a:lnTo>
                    <a:pt x="514" y="644"/>
                  </a:lnTo>
                  <a:lnTo>
                    <a:pt x="536" y="676"/>
                  </a:lnTo>
                  <a:lnTo>
                    <a:pt x="561" y="707"/>
                  </a:lnTo>
                  <a:lnTo>
                    <a:pt x="595" y="735"/>
                  </a:lnTo>
                  <a:lnTo>
                    <a:pt x="632" y="761"/>
                  </a:lnTo>
                  <a:lnTo>
                    <a:pt x="675" y="780"/>
                  </a:lnTo>
                  <a:lnTo>
                    <a:pt x="675" y="865"/>
                  </a:lnTo>
                  <a:lnTo>
                    <a:pt x="614" y="851"/>
                  </a:lnTo>
                  <a:lnTo>
                    <a:pt x="561" y="828"/>
                  </a:lnTo>
                  <a:lnTo>
                    <a:pt x="514" y="800"/>
                  </a:lnTo>
                  <a:lnTo>
                    <a:pt x="473" y="768"/>
                  </a:lnTo>
                  <a:lnTo>
                    <a:pt x="439" y="733"/>
                  </a:lnTo>
                  <a:lnTo>
                    <a:pt x="408" y="698"/>
                  </a:lnTo>
                  <a:lnTo>
                    <a:pt x="384" y="660"/>
                  </a:lnTo>
                  <a:lnTo>
                    <a:pt x="364" y="627"/>
                  </a:lnTo>
                  <a:lnTo>
                    <a:pt x="349" y="595"/>
                  </a:lnTo>
                  <a:lnTo>
                    <a:pt x="337" y="569"/>
                  </a:lnTo>
                  <a:lnTo>
                    <a:pt x="329" y="548"/>
                  </a:lnTo>
                  <a:lnTo>
                    <a:pt x="325" y="534"/>
                  </a:lnTo>
                  <a:lnTo>
                    <a:pt x="323" y="530"/>
                  </a:lnTo>
                  <a:lnTo>
                    <a:pt x="325" y="526"/>
                  </a:lnTo>
                  <a:lnTo>
                    <a:pt x="335" y="516"/>
                  </a:lnTo>
                  <a:lnTo>
                    <a:pt x="350" y="502"/>
                  </a:lnTo>
                  <a:lnTo>
                    <a:pt x="372" y="485"/>
                  </a:lnTo>
                  <a:lnTo>
                    <a:pt x="400" y="463"/>
                  </a:lnTo>
                  <a:lnTo>
                    <a:pt x="433" y="441"/>
                  </a:lnTo>
                  <a:lnTo>
                    <a:pt x="473" y="420"/>
                  </a:lnTo>
                  <a:lnTo>
                    <a:pt x="516" y="400"/>
                  </a:lnTo>
                  <a:lnTo>
                    <a:pt x="565" y="382"/>
                  </a:lnTo>
                  <a:lnTo>
                    <a:pt x="618" y="368"/>
                  </a:lnTo>
                  <a:lnTo>
                    <a:pt x="675" y="359"/>
                  </a:lnTo>
                  <a:close/>
                  <a:moveTo>
                    <a:pt x="707" y="248"/>
                  </a:moveTo>
                  <a:lnTo>
                    <a:pt x="770" y="250"/>
                  </a:lnTo>
                  <a:lnTo>
                    <a:pt x="827" y="260"/>
                  </a:lnTo>
                  <a:lnTo>
                    <a:pt x="882" y="274"/>
                  </a:lnTo>
                  <a:lnTo>
                    <a:pt x="933" y="296"/>
                  </a:lnTo>
                  <a:lnTo>
                    <a:pt x="981" y="319"/>
                  </a:lnTo>
                  <a:lnTo>
                    <a:pt x="1024" y="345"/>
                  </a:lnTo>
                  <a:lnTo>
                    <a:pt x="1063" y="372"/>
                  </a:lnTo>
                  <a:lnTo>
                    <a:pt x="1097" y="400"/>
                  </a:lnTo>
                  <a:lnTo>
                    <a:pt x="1126" y="426"/>
                  </a:lnTo>
                  <a:lnTo>
                    <a:pt x="1152" y="451"/>
                  </a:lnTo>
                  <a:lnTo>
                    <a:pt x="1172" y="471"/>
                  </a:lnTo>
                  <a:lnTo>
                    <a:pt x="1185" y="489"/>
                  </a:lnTo>
                  <a:lnTo>
                    <a:pt x="1195" y="499"/>
                  </a:lnTo>
                  <a:lnTo>
                    <a:pt x="1197" y="502"/>
                  </a:lnTo>
                  <a:lnTo>
                    <a:pt x="1193" y="506"/>
                  </a:lnTo>
                  <a:lnTo>
                    <a:pt x="1185" y="518"/>
                  </a:lnTo>
                  <a:lnTo>
                    <a:pt x="1170" y="538"/>
                  </a:lnTo>
                  <a:lnTo>
                    <a:pt x="1150" y="562"/>
                  </a:lnTo>
                  <a:lnTo>
                    <a:pt x="1126" y="587"/>
                  </a:lnTo>
                  <a:lnTo>
                    <a:pt x="1097" y="617"/>
                  </a:lnTo>
                  <a:lnTo>
                    <a:pt x="1065" y="648"/>
                  </a:lnTo>
                  <a:lnTo>
                    <a:pt x="1028" y="680"/>
                  </a:lnTo>
                  <a:lnTo>
                    <a:pt x="988" y="709"/>
                  </a:lnTo>
                  <a:lnTo>
                    <a:pt x="947" y="737"/>
                  </a:lnTo>
                  <a:lnTo>
                    <a:pt x="904" y="761"/>
                  </a:lnTo>
                  <a:lnTo>
                    <a:pt x="859" y="778"/>
                  </a:lnTo>
                  <a:lnTo>
                    <a:pt x="811" y="790"/>
                  </a:lnTo>
                  <a:lnTo>
                    <a:pt x="762" y="794"/>
                  </a:lnTo>
                  <a:lnTo>
                    <a:pt x="717" y="790"/>
                  </a:lnTo>
                  <a:lnTo>
                    <a:pt x="675" y="780"/>
                  </a:lnTo>
                  <a:lnTo>
                    <a:pt x="675" y="451"/>
                  </a:lnTo>
                  <a:lnTo>
                    <a:pt x="715" y="459"/>
                  </a:lnTo>
                  <a:lnTo>
                    <a:pt x="746" y="469"/>
                  </a:lnTo>
                  <a:lnTo>
                    <a:pt x="774" y="485"/>
                  </a:lnTo>
                  <a:lnTo>
                    <a:pt x="796" y="504"/>
                  </a:lnTo>
                  <a:lnTo>
                    <a:pt x="817" y="528"/>
                  </a:lnTo>
                  <a:lnTo>
                    <a:pt x="837" y="558"/>
                  </a:lnTo>
                  <a:lnTo>
                    <a:pt x="859" y="591"/>
                  </a:lnTo>
                  <a:lnTo>
                    <a:pt x="882" y="633"/>
                  </a:lnTo>
                  <a:lnTo>
                    <a:pt x="1038" y="502"/>
                  </a:lnTo>
                  <a:lnTo>
                    <a:pt x="1034" y="499"/>
                  </a:lnTo>
                  <a:lnTo>
                    <a:pt x="1024" y="487"/>
                  </a:lnTo>
                  <a:lnTo>
                    <a:pt x="1008" y="471"/>
                  </a:lnTo>
                  <a:lnTo>
                    <a:pt x="985" y="451"/>
                  </a:lnTo>
                  <a:lnTo>
                    <a:pt x="957" y="430"/>
                  </a:lnTo>
                  <a:lnTo>
                    <a:pt x="924" y="406"/>
                  </a:lnTo>
                  <a:lnTo>
                    <a:pt x="884" y="386"/>
                  </a:lnTo>
                  <a:lnTo>
                    <a:pt x="839" y="370"/>
                  </a:lnTo>
                  <a:lnTo>
                    <a:pt x="790" y="359"/>
                  </a:lnTo>
                  <a:lnTo>
                    <a:pt x="734" y="355"/>
                  </a:lnTo>
                  <a:lnTo>
                    <a:pt x="675" y="359"/>
                  </a:lnTo>
                  <a:lnTo>
                    <a:pt x="675" y="250"/>
                  </a:lnTo>
                  <a:lnTo>
                    <a:pt x="707" y="248"/>
                  </a:lnTo>
                  <a:close/>
                  <a:moveTo>
                    <a:pt x="675" y="162"/>
                  </a:moveTo>
                  <a:lnTo>
                    <a:pt x="675" y="250"/>
                  </a:lnTo>
                  <a:lnTo>
                    <a:pt x="603" y="260"/>
                  </a:lnTo>
                  <a:lnTo>
                    <a:pt x="536" y="276"/>
                  </a:lnTo>
                  <a:lnTo>
                    <a:pt x="475" y="296"/>
                  </a:lnTo>
                  <a:lnTo>
                    <a:pt x="419" y="321"/>
                  </a:lnTo>
                  <a:lnTo>
                    <a:pt x="370" y="349"/>
                  </a:lnTo>
                  <a:lnTo>
                    <a:pt x="327" y="378"/>
                  </a:lnTo>
                  <a:lnTo>
                    <a:pt x="289" y="408"/>
                  </a:lnTo>
                  <a:lnTo>
                    <a:pt x="258" y="435"/>
                  </a:lnTo>
                  <a:lnTo>
                    <a:pt x="232" y="461"/>
                  </a:lnTo>
                  <a:lnTo>
                    <a:pt x="211" y="483"/>
                  </a:lnTo>
                  <a:lnTo>
                    <a:pt x="197" y="500"/>
                  </a:lnTo>
                  <a:lnTo>
                    <a:pt x="187" y="512"/>
                  </a:lnTo>
                  <a:lnTo>
                    <a:pt x="185" y="516"/>
                  </a:lnTo>
                  <a:lnTo>
                    <a:pt x="187" y="522"/>
                  </a:lnTo>
                  <a:lnTo>
                    <a:pt x="191" y="534"/>
                  </a:lnTo>
                  <a:lnTo>
                    <a:pt x="199" y="554"/>
                  </a:lnTo>
                  <a:lnTo>
                    <a:pt x="211" y="581"/>
                  </a:lnTo>
                  <a:lnTo>
                    <a:pt x="224" y="611"/>
                  </a:lnTo>
                  <a:lnTo>
                    <a:pt x="244" y="646"/>
                  </a:lnTo>
                  <a:lnTo>
                    <a:pt x="266" y="684"/>
                  </a:lnTo>
                  <a:lnTo>
                    <a:pt x="293" y="723"/>
                  </a:lnTo>
                  <a:lnTo>
                    <a:pt x="325" y="765"/>
                  </a:lnTo>
                  <a:lnTo>
                    <a:pt x="360" y="804"/>
                  </a:lnTo>
                  <a:lnTo>
                    <a:pt x="400" y="841"/>
                  </a:lnTo>
                  <a:lnTo>
                    <a:pt x="445" y="877"/>
                  </a:lnTo>
                  <a:lnTo>
                    <a:pt x="494" y="906"/>
                  </a:lnTo>
                  <a:lnTo>
                    <a:pt x="549" y="934"/>
                  </a:lnTo>
                  <a:lnTo>
                    <a:pt x="610" y="954"/>
                  </a:lnTo>
                  <a:lnTo>
                    <a:pt x="675" y="966"/>
                  </a:lnTo>
                  <a:lnTo>
                    <a:pt x="675" y="1058"/>
                  </a:lnTo>
                  <a:lnTo>
                    <a:pt x="595" y="1046"/>
                  </a:lnTo>
                  <a:lnTo>
                    <a:pt x="522" y="1027"/>
                  </a:lnTo>
                  <a:lnTo>
                    <a:pt x="453" y="1001"/>
                  </a:lnTo>
                  <a:lnTo>
                    <a:pt x="390" y="969"/>
                  </a:lnTo>
                  <a:lnTo>
                    <a:pt x="331" y="932"/>
                  </a:lnTo>
                  <a:lnTo>
                    <a:pt x="280" y="893"/>
                  </a:lnTo>
                  <a:lnTo>
                    <a:pt x="232" y="849"/>
                  </a:lnTo>
                  <a:lnTo>
                    <a:pt x="189" y="806"/>
                  </a:lnTo>
                  <a:lnTo>
                    <a:pt x="152" y="761"/>
                  </a:lnTo>
                  <a:lnTo>
                    <a:pt x="118" y="717"/>
                  </a:lnTo>
                  <a:lnTo>
                    <a:pt x="89" y="674"/>
                  </a:lnTo>
                  <a:lnTo>
                    <a:pt x="65" y="633"/>
                  </a:lnTo>
                  <a:lnTo>
                    <a:pt x="43" y="597"/>
                  </a:lnTo>
                  <a:lnTo>
                    <a:pt x="28" y="564"/>
                  </a:lnTo>
                  <a:lnTo>
                    <a:pt x="16" y="536"/>
                  </a:lnTo>
                  <a:lnTo>
                    <a:pt x="6" y="516"/>
                  </a:lnTo>
                  <a:lnTo>
                    <a:pt x="2" y="502"/>
                  </a:lnTo>
                  <a:lnTo>
                    <a:pt x="0" y="499"/>
                  </a:lnTo>
                  <a:lnTo>
                    <a:pt x="4" y="495"/>
                  </a:lnTo>
                  <a:lnTo>
                    <a:pt x="14" y="485"/>
                  </a:lnTo>
                  <a:lnTo>
                    <a:pt x="32" y="469"/>
                  </a:lnTo>
                  <a:lnTo>
                    <a:pt x="55" y="449"/>
                  </a:lnTo>
                  <a:lnTo>
                    <a:pt x="85" y="426"/>
                  </a:lnTo>
                  <a:lnTo>
                    <a:pt x="118" y="400"/>
                  </a:lnTo>
                  <a:lnTo>
                    <a:pt x="158" y="370"/>
                  </a:lnTo>
                  <a:lnTo>
                    <a:pt x="203" y="341"/>
                  </a:lnTo>
                  <a:lnTo>
                    <a:pt x="250" y="311"/>
                  </a:lnTo>
                  <a:lnTo>
                    <a:pt x="303" y="282"/>
                  </a:lnTo>
                  <a:lnTo>
                    <a:pt x="358" y="252"/>
                  </a:lnTo>
                  <a:lnTo>
                    <a:pt x="417" y="227"/>
                  </a:lnTo>
                  <a:lnTo>
                    <a:pt x="478" y="205"/>
                  </a:lnTo>
                  <a:lnTo>
                    <a:pt x="542" y="185"/>
                  </a:lnTo>
                  <a:lnTo>
                    <a:pt x="608" y="171"/>
                  </a:lnTo>
                  <a:lnTo>
                    <a:pt x="675" y="162"/>
                  </a:lnTo>
                  <a:close/>
                  <a:moveTo>
                    <a:pt x="675" y="0"/>
                  </a:moveTo>
                  <a:lnTo>
                    <a:pt x="1810" y="0"/>
                  </a:lnTo>
                  <a:lnTo>
                    <a:pt x="1810" y="1200"/>
                  </a:lnTo>
                  <a:lnTo>
                    <a:pt x="675" y="1200"/>
                  </a:lnTo>
                  <a:lnTo>
                    <a:pt x="675" y="1058"/>
                  </a:lnTo>
                  <a:lnTo>
                    <a:pt x="748" y="1062"/>
                  </a:lnTo>
                  <a:lnTo>
                    <a:pt x="819" y="1060"/>
                  </a:lnTo>
                  <a:lnTo>
                    <a:pt x="894" y="1052"/>
                  </a:lnTo>
                  <a:lnTo>
                    <a:pt x="977" y="1038"/>
                  </a:lnTo>
                  <a:lnTo>
                    <a:pt x="1061" y="1021"/>
                  </a:lnTo>
                  <a:lnTo>
                    <a:pt x="1148" y="1001"/>
                  </a:lnTo>
                  <a:lnTo>
                    <a:pt x="1235" y="975"/>
                  </a:lnTo>
                  <a:lnTo>
                    <a:pt x="1321" y="946"/>
                  </a:lnTo>
                  <a:lnTo>
                    <a:pt x="1404" y="914"/>
                  </a:lnTo>
                  <a:lnTo>
                    <a:pt x="1483" y="879"/>
                  </a:lnTo>
                  <a:lnTo>
                    <a:pt x="1554" y="841"/>
                  </a:lnTo>
                  <a:lnTo>
                    <a:pt x="1619" y="802"/>
                  </a:lnTo>
                  <a:lnTo>
                    <a:pt x="1674" y="763"/>
                  </a:lnTo>
                  <a:lnTo>
                    <a:pt x="1658" y="749"/>
                  </a:lnTo>
                  <a:lnTo>
                    <a:pt x="1634" y="733"/>
                  </a:lnTo>
                  <a:lnTo>
                    <a:pt x="1605" y="717"/>
                  </a:lnTo>
                  <a:lnTo>
                    <a:pt x="1573" y="700"/>
                  </a:lnTo>
                  <a:lnTo>
                    <a:pt x="1540" y="682"/>
                  </a:lnTo>
                  <a:lnTo>
                    <a:pt x="1510" y="664"/>
                  </a:lnTo>
                  <a:lnTo>
                    <a:pt x="1485" y="648"/>
                  </a:lnTo>
                  <a:lnTo>
                    <a:pt x="1467" y="636"/>
                  </a:lnTo>
                  <a:lnTo>
                    <a:pt x="1404" y="690"/>
                  </a:lnTo>
                  <a:lnTo>
                    <a:pt x="1341" y="741"/>
                  </a:lnTo>
                  <a:lnTo>
                    <a:pt x="1276" y="788"/>
                  </a:lnTo>
                  <a:lnTo>
                    <a:pt x="1209" y="832"/>
                  </a:lnTo>
                  <a:lnTo>
                    <a:pt x="1140" y="871"/>
                  </a:lnTo>
                  <a:lnTo>
                    <a:pt x="1067" y="904"/>
                  </a:lnTo>
                  <a:lnTo>
                    <a:pt x="992" y="932"/>
                  </a:lnTo>
                  <a:lnTo>
                    <a:pt x="914" y="954"/>
                  </a:lnTo>
                  <a:lnTo>
                    <a:pt x="831" y="966"/>
                  </a:lnTo>
                  <a:lnTo>
                    <a:pt x="744" y="969"/>
                  </a:lnTo>
                  <a:lnTo>
                    <a:pt x="709" y="969"/>
                  </a:lnTo>
                  <a:lnTo>
                    <a:pt x="675" y="966"/>
                  </a:lnTo>
                  <a:lnTo>
                    <a:pt x="675" y="865"/>
                  </a:lnTo>
                  <a:lnTo>
                    <a:pt x="715" y="871"/>
                  </a:lnTo>
                  <a:lnTo>
                    <a:pt x="758" y="873"/>
                  </a:lnTo>
                  <a:lnTo>
                    <a:pt x="815" y="869"/>
                  </a:lnTo>
                  <a:lnTo>
                    <a:pt x="870" y="859"/>
                  </a:lnTo>
                  <a:lnTo>
                    <a:pt x="925" y="841"/>
                  </a:lnTo>
                  <a:lnTo>
                    <a:pt x="979" y="820"/>
                  </a:lnTo>
                  <a:lnTo>
                    <a:pt x="1030" y="794"/>
                  </a:lnTo>
                  <a:lnTo>
                    <a:pt x="1079" y="767"/>
                  </a:lnTo>
                  <a:lnTo>
                    <a:pt x="1126" y="735"/>
                  </a:lnTo>
                  <a:lnTo>
                    <a:pt x="1172" y="701"/>
                  </a:lnTo>
                  <a:lnTo>
                    <a:pt x="1213" y="670"/>
                  </a:lnTo>
                  <a:lnTo>
                    <a:pt x="1250" y="636"/>
                  </a:lnTo>
                  <a:lnTo>
                    <a:pt x="1284" y="605"/>
                  </a:lnTo>
                  <a:lnTo>
                    <a:pt x="1315" y="577"/>
                  </a:lnTo>
                  <a:lnTo>
                    <a:pt x="1339" y="550"/>
                  </a:lnTo>
                  <a:lnTo>
                    <a:pt x="1361" y="530"/>
                  </a:lnTo>
                  <a:lnTo>
                    <a:pt x="1374" y="512"/>
                  </a:lnTo>
                  <a:lnTo>
                    <a:pt x="1384" y="502"/>
                  </a:lnTo>
                  <a:lnTo>
                    <a:pt x="1386" y="499"/>
                  </a:lnTo>
                  <a:lnTo>
                    <a:pt x="1384" y="495"/>
                  </a:lnTo>
                  <a:lnTo>
                    <a:pt x="1374" y="483"/>
                  </a:lnTo>
                  <a:lnTo>
                    <a:pt x="1359" y="465"/>
                  </a:lnTo>
                  <a:lnTo>
                    <a:pt x="1339" y="443"/>
                  </a:lnTo>
                  <a:lnTo>
                    <a:pt x="1311" y="418"/>
                  </a:lnTo>
                  <a:lnTo>
                    <a:pt x="1280" y="388"/>
                  </a:lnTo>
                  <a:lnTo>
                    <a:pt x="1242" y="357"/>
                  </a:lnTo>
                  <a:lnTo>
                    <a:pt x="1201" y="325"/>
                  </a:lnTo>
                  <a:lnTo>
                    <a:pt x="1154" y="292"/>
                  </a:lnTo>
                  <a:lnTo>
                    <a:pt x="1103" y="262"/>
                  </a:lnTo>
                  <a:lnTo>
                    <a:pt x="1048" y="233"/>
                  </a:lnTo>
                  <a:lnTo>
                    <a:pt x="987" y="207"/>
                  </a:lnTo>
                  <a:lnTo>
                    <a:pt x="924" y="187"/>
                  </a:lnTo>
                  <a:lnTo>
                    <a:pt x="855" y="171"/>
                  </a:lnTo>
                  <a:lnTo>
                    <a:pt x="782" y="162"/>
                  </a:lnTo>
                  <a:lnTo>
                    <a:pt x="707" y="160"/>
                  </a:lnTo>
                  <a:lnTo>
                    <a:pt x="675" y="162"/>
                  </a:lnTo>
                  <a:lnTo>
                    <a:pt x="675" y="0"/>
                  </a:lnTo>
                  <a:close/>
                </a:path>
              </a:pathLst>
            </a:custGeom>
            <a:solidFill>
              <a:srgbClr val="76B9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4671207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100" kern="1200">
        <a:solidFill>
          <a:schemeClr val="tx1"/>
        </a:solidFill>
        <a:latin typeface="Trebuchet MS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100" kern="1200">
        <a:solidFill>
          <a:schemeClr val="tx1"/>
        </a:solidFill>
        <a:latin typeface="Trebuchet MS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100" kern="1200">
        <a:solidFill>
          <a:schemeClr val="tx1"/>
        </a:solidFill>
        <a:latin typeface="Trebuchet MS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100" kern="1200">
        <a:solidFill>
          <a:schemeClr val="tx1"/>
        </a:solidFill>
        <a:latin typeface="Trebuchet MS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100" kern="1200">
        <a:solidFill>
          <a:schemeClr val="tx1"/>
        </a:solidFill>
        <a:latin typeface="Trebuchet MS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numba.pydata.org/numba-doc/dev/cuda/index.html" TargetMode="External"/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82738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282136B-A577-4509-9D28-357ED05D0A85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5800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282136B-A577-4509-9D28-357ED05D0A85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8699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282136B-A577-4509-9D28-357ED05D0A85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9450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282136B-A577-4509-9D28-357ED05D0A85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8367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No GPU’s yet!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7313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The @vectorize is my personal favorite </a:t>
            </a:r>
            <a:r>
              <a:rPr lang="en-US" err="1"/>
              <a:t>Numba</a:t>
            </a:r>
            <a:r>
              <a:rPr lang="en-US"/>
              <a:t> decorator</a:t>
            </a:r>
          </a:p>
          <a:p>
            <a:endParaRPr lang="en-US"/>
          </a:p>
          <a:p>
            <a:r>
              <a:rPr lang="en-US"/>
              <a:t>Bring on the GPUs!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27714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282136B-A577-4509-9D28-357ED05D0A85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14490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hlinkClick r:id="rId3"/>
              </a:rPr>
              <a:t>http://numba.pydata.org/numba-doc/dev/cuda/index.html</a:t>
            </a:r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282136B-A577-4509-9D28-357ED05D0A85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9781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http://numba.pydata.org/numba-doc/dev/user/pycc.html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25709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http://numba.pydata.org/numba-doc/dev/user/pycc.html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6379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Learning CUDA can be a long and difficult process. You need to know C and C++ ahead of time (Python and C/C++ are generally orthogonal to each other). </a:t>
            </a:r>
          </a:p>
          <a:p>
            <a:endParaRPr lang="en-US"/>
          </a:p>
          <a:p>
            <a:r>
              <a:rPr lang="en-US"/>
              <a:t>This lecture discusses using GPUs without having to learn CUDA (although using bits of CUDA with Python will be presented).</a:t>
            </a:r>
          </a:p>
          <a:p>
            <a:endParaRPr lang="en-US"/>
          </a:p>
          <a:p>
            <a:r>
              <a:rPr lang="en-US"/>
              <a:t>For many years there was no standard on using Python with GPUs. Each library or tool stood on its own. With the development of RAPIDs we now have a standard, </a:t>
            </a:r>
            <a:r>
              <a:rPr lang="en-US" err="1"/>
              <a:t>cuDF</a:t>
            </a:r>
            <a:r>
              <a:rPr lang="en-US"/>
              <a:t>, built on </a:t>
            </a:r>
            <a:r>
              <a:rPr lang="en-US" err="1"/>
              <a:t>Apacje</a:t>
            </a:r>
            <a:r>
              <a:rPr lang="en-US"/>
              <a:t> Arrow. Now we can have tools interoperate (example, </a:t>
            </a:r>
            <a:r>
              <a:rPr lang="en-US" err="1"/>
              <a:t>Numba</a:t>
            </a:r>
            <a:r>
              <a:rPr lang="en-US"/>
              <a:t> and </a:t>
            </a:r>
            <a:r>
              <a:rPr lang="en-US" err="1"/>
              <a:t>CuPy</a:t>
            </a:r>
            <a:r>
              <a:rPr lang="en-US"/>
              <a:t>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16049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http://numba.pydata.org/numba-doc/dev/user/pycc.html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36529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To allow one GPU function to call another GPU function, we could just stuff everything into a single function.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Not very practical (compiler may produce slower code)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/>
          </a:p>
          <a:p>
            <a:pPr marL="0" indent="0">
              <a:buFont typeface="Arial" panose="020B0604020202020204" pitchFamily="34" charset="0"/>
              <a:buNone/>
            </a:pPr>
            <a:r>
              <a:rPr lang="en-US"/>
              <a:t>@</a:t>
            </a:r>
            <a:r>
              <a:rPr lang="en-US" err="1"/>
              <a:t>cuda.jit</a:t>
            </a:r>
            <a:r>
              <a:rPr lang="en-US"/>
              <a:t> has an option that tells the compiler that the data is already on the device (no need to pass data around)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/>
          </a:p>
          <a:p>
            <a:pPr marL="0" indent="0">
              <a:buFont typeface="Arial" panose="020B0604020202020204" pitchFamily="34" charset="0"/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07678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Everything created on device. Results from </a:t>
            </a:r>
            <a:r>
              <a:rPr lang="en-US" err="1"/>
              <a:t>svd</a:t>
            </a:r>
            <a:r>
              <a:rPr lang="en-US"/>
              <a:t> are still on device after the computation!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82148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Good idea to use data location in variable name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82940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Note: Arrays A and B are created on the device (no data movement)</a:t>
            </a:r>
          </a:p>
          <a:p>
            <a:endParaRPr lang="en-US"/>
          </a:p>
          <a:p>
            <a:r>
              <a:rPr lang="en-US"/>
              <a:t>Result matrix, C, is on the device.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err="1"/>
              <a:t>Matmul</a:t>
            </a:r>
            <a:r>
              <a:rPr lang="en-US"/>
              <a:t> doesn’t care about data type (try different data types as an exercise)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/>
              <a:t>All of this is already coded into the </a:t>
            </a:r>
            <a:r>
              <a:rPr lang="en-US" err="1"/>
              <a:t>CuPy</a:t>
            </a:r>
            <a:r>
              <a:rPr lang="en-US"/>
              <a:t> module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282136B-A577-4509-9D28-357ED05D0A85}" type="slidenum">
              <a:rPr lang="en-US" smtClean="0"/>
              <a:pPr>
                <a:defRPr/>
              </a:pPr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72197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Other example: https://chainer-colab-notebook.readthedocs.io/ja/latest/notebook/example/cupy/prml/ch01_Introduction_ipynb.html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74776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100" u="none" strike="noStrike" kern="1200">
              <a:solidFill>
                <a:schemeClr val="tx1"/>
              </a:solidFill>
              <a:effectLst/>
              <a:latin typeface="Trebuchet MS" pitchFamily="34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3948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282136B-A577-4509-9D28-357ED05D0A85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1248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@</a:t>
            </a:r>
            <a:r>
              <a:rPr lang="en-US" err="1"/>
              <a:t>jit</a:t>
            </a:r>
            <a:r>
              <a:rPr lang="en-US"/>
              <a:t>(cache=True)   Cache result of function compilation</a:t>
            </a:r>
          </a:p>
          <a:p>
            <a:r>
              <a:rPr lang="en-US"/>
              <a:t>@</a:t>
            </a:r>
            <a:r>
              <a:rPr lang="en-US" err="1"/>
              <a:t>jit</a:t>
            </a:r>
            <a:r>
              <a:rPr lang="en-US"/>
              <a:t>(</a:t>
            </a:r>
            <a:r>
              <a:rPr lang="en-US" err="1"/>
              <a:t>nopython</a:t>
            </a:r>
            <a:r>
              <a:rPr lang="en-US"/>
              <a:t>=True, parallel=True)     Automatic parallelization (plus optimizations) in the function known to have parallel semantics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282136B-A577-4509-9D28-357ED05D0A85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5031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 tend to use “</a:t>
            </a:r>
            <a:r>
              <a:rPr lang="en-US" err="1"/>
              <a:t>nopython</a:t>
            </a:r>
            <a:r>
              <a:rPr lang="en-US"/>
              <a:t>=True” so I can catch problems with my code</a:t>
            </a:r>
          </a:p>
          <a:p>
            <a:endParaRPr lang="en-US"/>
          </a:p>
          <a:p>
            <a:r>
              <a:rPr lang="en-US"/>
              <a:t>Might as well use parallel=True to use all of the CPUs </a:t>
            </a:r>
            <a:r>
              <a:rPr lang="en-US">
                <a:sym typeface="Wingdings" panose="05000000000000000000" pitchFamily="2" charset="2"/>
              </a:rPr>
              <a:t>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282136B-A577-4509-9D28-357ED05D0A85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37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@</a:t>
            </a:r>
            <a:r>
              <a:rPr lang="en-US" err="1"/>
              <a:t>jit</a:t>
            </a:r>
            <a:r>
              <a:rPr lang="en-US"/>
              <a:t>(cache=True)   Cache result of function compilation</a:t>
            </a:r>
          </a:p>
          <a:p>
            <a:endParaRPr lang="en-US"/>
          </a:p>
          <a:p>
            <a:r>
              <a:rPr lang="en-US"/>
              <a:t>You won’t see the impact of caching the compiled function since we’re only measuring the time for the particular function to execute.</a:t>
            </a:r>
          </a:p>
          <a:p>
            <a:endParaRPr lang="en-US"/>
          </a:p>
          <a:p>
            <a:r>
              <a:rPr lang="en-US"/>
              <a:t>To see the impact of caching, you need to measure the time to run the entire code.</a:t>
            </a:r>
          </a:p>
          <a:p>
            <a:r>
              <a:rPr lang="en-US"/>
              <a:t>One way to do this is to run the code outside a notebook and use OS tools to measure the total elapsed time.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282136B-A577-4509-9D28-357ED05D0A85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5247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Try all CPU options at once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282136B-A577-4509-9D28-357ED05D0A85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9202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Eager compilation compiles the function as soon as the decorator is encountered (very quickly)</a:t>
            </a:r>
          </a:p>
          <a:p>
            <a:endParaRPr lang="en-US"/>
          </a:p>
          <a:p>
            <a:r>
              <a:rPr lang="en-US"/>
              <a:t>Lazy compilation compiles the function when it is first used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01045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282136B-A577-4509-9D28-357ED05D0A85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23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A28B2A9-89D6-4CF3-BBAF-1CA0E88E14C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7748" t="16214" r="9586" b="11122"/>
          <a:stretch/>
        </p:blipFill>
        <p:spPr>
          <a:xfrm>
            <a:off x="0" y="0"/>
            <a:ext cx="10972800" cy="6172200"/>
          </a:xfrm>
          <a:prstGeom prst="rect">
            <a:avLst/>
          </a:prstGeom>
        </p:spPr>
      </p:pic>
      <p:pic>
        <p:nvPicPr>
          <p:cNvPr id="10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9E96A302-1F38-4275-8241-37FF3CB49A0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67449" y="1896465"/>
            <a:ext cx="1601595" cy="1298628"/>
          </a:xfrm>
          <a:prstGeom prst="rect">
            <a:avLst/>
          </a:prstGeom>
        </p:spPr>
      </p:pic>
      <p:sp>
        <p:nvSpPr>
          <p:cNvPr id="11" name="Rectangle 4"/>
          <p:cNvSpPr>
            <a:spLocks noGrp="1" noChangeArrowheads="1"/>
          </p:cNvSpPr>
          <p:nvPr userDrawn="1">
            <p:ph type="subTitle" idx="1"/>
          </p:nvPr>
        </p:nvSpPr>
        <p:spPr>
          <a:xfrm>
            <a:off x="685800" y="4974336"/>
            <a:ext cx="5815584" cy="286232"/>
          </a:xfrm>
        </p:spPr>
        <p:txBody>
          <a:bodyPr wrap="square" anchor="t">
            <a:noAutofit/>
          </a:bodyPr>
          <a:lstStyle>
            <a:lvl1pPr marL="0" indent="0" algn="l">
              <a:lnSpc>
                <a:spcPct val="90000"/>
              </a:lnSpc>
              <a:spcBef>
                <a:spcPts val="600"/>
              </a:spcBef>
              <a:spcAft>
                <a:spcPts val="300"/>
              </a:spcAft>
              <a:buFontTx/>
              <a:buNone/>
              <a:defRPr sz="1400" b="0">
                <a:solidFill>
                  <a:schemeClr val="tx2"/>
                </a:solidFill>
                <a:latin typeface="Trebuchet MS" pitchFamily="34" charset="0"/>
              </a:defRPr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305" name="Title 304"/>
          <p:cNvSpPr>
            <a:spLocks noGrp="1"/>
          </p:cNvSpPr>
          <p:nvPr userDrawn="1">
            <p:ph type="title" hasCustomPrompt="1"/>
          </p:nvPr>
        </p:nvSpPr>
        <p:spPr>
          <a:xfrm>
            <a:off x="685800" y="4023360"/>
            <a:ext cx="5815584" cy="982855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3600" b="1" cap="all" baseline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430303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CC9D3D8-33FC-4EE7-AE65-7535FEAB06AA}"/>
              </a:ext>
            </a:extLst>
          </p:cNvPr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521208"/>
            <a:ext cx="9976104" cy="590931"/>
          </a:xfrm>
        </p:spPr>
        <p:txBody>
          <a:bodyPr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566308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/ 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F3AE616-A526-467A-9354-356237D56F8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1639" t="50000" r="51880" b="17166"/>
          <a:stretch/>
        </p:blipFill>
        <p:spPr>
          <a:xfrm>
            <a:off x="0" y="0"/>
            <a:ext cx="10972800" cy="6172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74336" y="4224528"/>
            <a:ext cx="5376672" cy="1373939"/>
          </a:xfrm>
        </p:spPr>
        <p:txBody>
          <a:bodyPr anchor="b"/>
          <a:lstStyle>
            <a:lvl1pPr algn="ctr">
              <a:defRPr sz="3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751105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barg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5E518B9-8953-4D61-86EB-BF726D7CE198}"/>
              </a:ext>
            </a:extLst>
          </p:cNvPr>
          <p:cNvGrpSpPr/>
          <p:nvPr userDrawn="1"/>
        </p:nvGrpSpPr>
        <p:grpSpPr>
          <a:xfrm>
            <a:off x="-1327308" y="-404866"/>
            <a:ext cx="13626669" cy="6983326"/>
            <a:chOff x="-1327308" y="-404866"/>
            <a:chExt cx="13626669" cy="6983326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486AA18-85AA-4ECF-BC7C-6CDDDFA8AED1}"/>
                </a:ext>
              </a:extLst>
            </p:cNvPr>
            <p:cNvSpPr/>
            <p:nvPr userDrawn="1"/>
          </p:nvSpPr>
          <p:spPr>
            <a:xfrm>
              <a:off x="0" y="0"/>
              <a:ext cx="10972800" cy="6172200"/>
            </a:xfrm>
            <a:prstGeom prst="rect">
              <a:avLst/>
            </a:prstGeom>
            <a:solidFill>
              <a:srgbClr val="9A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reeform 16">
              <a:extLst>
                <a:ext uri="{FF2B5EF4-FFF2-40B4-BE49-F238E27FC236}">
                  <a16:creationId xmlns:a16="http://schemas.microsoft.com/office/drawing/2014/main" id="{779DBA0E-78FD-499D-B7C5-9610ED16A58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62695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6">
              <a:extLst>
                <a:ext uri="{FF2B5EF4-FFF2-40B4-BE49-F238E27FC236}">
                  <a16:creationId xmlns:a16="http://schemas.microsoft.com/office/drawing/2014/main" id="{4856087B-5738-47BA-B257-0AE16578FE0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16601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6">
              <a:extLst>
                <a:ext uri="{FF2B5EF4-FFF2-40B4-BE49-F238E27FC236}">
                  <a16:creationId xmlns:a16="http://schemas.microsoft.com/office/drawing/2014/main" id="{30EA3BC0-CA75-4A9F-844C-9DF7651395F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70507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6">
              <a:extLst>
                <a:ext uri="{FF2B5EF4-FFF2-40B4-BE49-F238E27FC236}">
                  <a16:creationId xmlns:a16="http://schemas.microsoft.com/office/drawing/2014/main" id="{09D9D0DC-416F-4D02-AE51-DC94179FE30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24413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6">
              <a:extLst>
                <a:ext uri="{FF2B5EF4-FFF2-40B4-BE49-F238E27FC236}">
                  <a16:creationId xmlns:a16="http://schemas.microsoft.com/office/drawing/2014/main" id="{B3F11494-DD54-4DA3-999D-60884617ABD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78319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6">
              <a:extLst>
                <a:ext uri="{FF2B5EF4-FFF2-40B4-BE49-F238E27FC236}">
                  <a16:creationId xmlns:a16="http://schemas.microsoft.com/office/drawing/2014/main" id="{B8DA5A4A-C129-4A6A-8590-D776A55A56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32225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AA72853C-EBAC-4426-B8F7-4D7FF7CE761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86131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0AA148D7-A843-4289-9E59-D4B56EBE964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40037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6">
              <a:extLst>
                <a:ext uri="{FF2B5EF4-FFF2-40B4-BE49-F238E27FC236}">
                  <a16:creationId xmlns:a16="http://schemas.microsoft.com/office/drawing/2014/main" id="{3DFDAB2E-4FBE-4EA1-9068-98D2A1969CA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093943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6">
              <a:extLst>
                <a:ext uri="{FF2B5EF4-FFF2-40B4-BE49-F238E27FC236}">
                  <a16:creationId xmlns:a16="http://schemas.microsoft.com/office/drawing/2014/main" id="{1CB7337C-1F1B-4024-8C1B-11452904101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47849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6">
              <a:extLst>
                <a:ext uri="{FF2B5EF4-FFF2-40B4-BE49-F238E27FC236}">
                  <a16:creationId xmlns:a16="http://schemas.microsoft.com/office/drawing/2014/main" id="{3AC71E65-025E-4CD8-9C62-5C672876AB2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801755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6">
              <a:extLst>
                <a:ext uri="{FF2B5EF4-FFF2-40B4-BE49-F238E27FC236}">
                  <a16:creationId xmlns:a16="http://schemas.microsoft.com/office/drawing/2014/main" id="{CC69994B-2A96-4E6B-90E0-7C6012E4388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55661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95DA46AF-2C01-438F-ABE1-131B508F707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509567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6">
              <a:extLst>
                <a:ext uri="{FF2B5EF4-FFF2-40B4-BE49-F238E27FC236}">
                  <a16:creationId xmlns:a16="http://schemas.microsoft.com/office/drawing/2014/main" id="{AD1F7F7D-46C6-41FC-9A05-60CDDDABC9B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863473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6">
              <a:extLst>
                <a:ext uri="{FF2B5EF4-FFF2-40B4-BE49-F238E27FC236}">
                  <a16:creationId xmlns:a16="http://schemas.microsoft.com/office/drawing/2014/main" id="{E6044945-DD35-4A1F-B666-67B79DB3B9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217379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16">
              <a:extLst>
                <a:ext uri="{FF2B5EF4-FFF2-40B4-BE49-F238E27FC236}">
                  <a16:creationId xmlns:a16="http://schemas.microsoft.com/office/drawing/2014/main" id="{B6707B12-7E15-44BA-A75C-D231A0BD9DD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571285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6">
              <a:extLst>
                <a:ext uri="{FF2B5EF4-FFF2-40B4-BE49-F238E27FC236}">
                  <a16:creationId xmlns:a16="http://schemas.microsoft.com/office/drawing/2014/main" id="{C9CA6F74-E612-4E07-826D-3714EA654BE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25191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16">
              <a:extLst>
                <a:ext uri="{FF2B5EF4-FFF2-40B4-BE49-F238E27FC236}">
                  <a16:creationId xmlns:a16="http://schemas.microsoft.com/office/drawing/2014/main" id="{9C232950-AF88-4D8C-98A2-58E2906C02B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279097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16">
              <a:extLst>
                <a:ext uri="{FF2B5EF4-FFF2-40B4-BE49-F238E27FC236}">
                  <a16:creationId xmlns:a16="http://schemas.microsoft.com/office/drawing/2014/main" id="{577A18B0-195A-44F8-8045-DEE9F4805C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633003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16">
              <a:extLst>
                <a:ext uri="{FF2B5EF4-FFF2-40B4-BE49-F238E27FC236}">
                  <a16:creationId xmlns:a16="http://schemas.microsoft.com/office/drawing/2014/main" id="{C57DA582-5E40-4087-915C-A8AFB763CE7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986909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16">
              <a:extLst>
                <a:ext uri="{FF2B5EF4-FFF2-40B4-BE49-F238E27FC236}">
                  <a16:creationId xmlns:a16="http://schemas.microsoft.com/office/drawing/2014/main" id="{6B9446B2-AA95-41F1-8CE9-9C293FF2FFB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340815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16">
              <a:extLst>
                <a:ext uri="{FF2B5EF4-FFF2-40B4-BE49-F238E27FC236}">
                  <a16:creationId xmlns:a16="http://schemas.microsoft.com/office/drawing/2014/main" id="{09C2F6DB-63BE-4BEF-BD50-8E85A06AF34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94721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16">
              <a:extLst>
                <a:ext uri="{FF2B5EF4-FFF2-40B4-BE49-F238E27FC236}">
                  <a16:creationId xmlns:a16="http://schemas.microsoft.com/office/drawing/2014/main" id="{AB269B44-FFE3-44F5-9547-2D665691637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048627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16">
              <a:extLst>
                <a:ext uri="{FF2B5EF4-FFF2-40B4-BE49-F238E27FC236}">
                  <a16:creationId xmlns:a16="http://schemas.microsoft.com/office/drawing/2014/main" id="{D7B33E0B-D54D-4AD0-93EB-2D85D95AA70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402533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16">
              <a:extLst>
                <a:ext uri="{FF2B5EF4-FFF2-40B4-BE49-F238E27FC236}">
                  <a16:creationId xmlns:a16="http://schemas.microsoft.com/office/drawing/2014/main" id="{C82CDED5-DC3C-4291-8FB5-4FBECACC093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756439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16">
              <a:extLst>
                <a:ext uri="{FF2B5EF4-FFF2-40B4-BE49-F238E27FC236}">
                  <a16:creationId xmlns:a16="http://schemas.microsoft.com/office/drawing/2014/main" id="{38B0CFAC-4CC8-4BD7-9602-D3F62B4111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110345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16">
              <a:extLst>
                <a:ext uri="{FF2B5EF4-FFF2-40B4-BE49-F238E27FC236}">
                  <a16:creationId xmlns:a16="http://schemas.microsoft.com/office/drawing/2014/main" id="{9D7BB7E2-49CE-405B-BBC3-0D3235E735E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464251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16">
              <a:extLst>
                <a:ext uri="{FF2B5EF4-FFF2-40B4-BE49-F238E27FC236}">
                  <a16:creationId xmlns:a16="http://schemas.microsoft.com/office/drawing/2014/main" id="{D724979D-D321-46A4-8BFB-4BE56A78EDC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818157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16">
              <a:extLst>
                <a:ext uri="{FF2B5EF4-FFF2-40B4-BE49-F238E27FC236}">
                  <a16:creationId xmlns:a16="http://schemas.microsoft.com/office/drawing/2014/main" id="{A90ECEE1-1C0E-48A4-8212-4FDF80E3400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172063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16">
              <a:extLst>
                <a:ext uri="{FF2B5EF4-FFF2-40B4-BE49-F238E27FC236}">
                  <a16:creationId xmlns:a16="http://schemas.microsoft.com/office/drawing/2014/main" id="{6A4F312E-AC0E-438F-85DE-734894B59F5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525969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16">
              <a:extLst>
                <a:ext uri="{FF2B5EF4-FFF2-40B4-BE49-F238E27FC236}">
                  <a16:creationId xmlns:a16="http://schemas.microsoft.com/office/drawing/2014/main" id="{1143C46B-BB0E-42E1-91DB-CF7866DEF0A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879862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16">
              <a:extLst>
                <a:ext uri="{FF2B5EF4-FFF2-40B4-BE49-F238E27FC236}">
                  <a16:creationId xmlns:a16="http://schemas.microsoft.com/office/drawing/2014/main" id="{8789D5ED-08F4-45B7-96D5-9DB37E826F7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91211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16">
              <a:extLst>
                <a:ext uri="{FF2B5EF4-FFF2-40B4-BE49-F238E27FC236}">
                  <a16:creationId xmlns:a16="http://schemas.microsoft.com/office/drawing/2014/main" id="{C71D4383-262D-49BE-8F2A-35EABE4CA51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62695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16">
              <a:extLst>
                <a:ext uri="{FF2B5EF4-FFF2-40B4-BE49-F238E27FC236}">
                  <a16:creationId xmlns:a16="http://schemas.microsoft.com/office/drawing/2014/main" id="{B2D051A4-B41D-49C5-BCBA-B200CE92746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16601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16">
              <a:extLst>
                <a:ext uri="{FF2B5EF4-FFF2-40B4-BE49-F238E27FC236}">
                  <a16:creationId xmlns:a16="http://schemas.microsoft.com/office/drawing/2014/main" id="{EA204CAE-8CAD-4182-AFDF-6D71A5318A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70507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16">
              <a:extLst>
                <a:ext uri="{FF2B5EF4-FFF2-40B4-BE49-F238E27FC236}">
                  <a16:creationId xmlns:a16="http://schemas.microsoft.com/office/drawing/2014/main" id="{F2D419D0-1198-497F-8FCB-0E4E01ABEB5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24413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16">
              <a:extLst>
                <a:ext uri="{FF2B5EF4-FFF2-40B4-BE49-F238E27FC236}">
                  <a16:creationId xmlns:a16="http://schemas.microsoft.com/office/drawing/2014/main" id="{42DA3B58-E508-46A3-B351-BFD7A44A340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78319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16">
              <a:extLst>
                <a:ext uri="{FF2B5EF4-FFF2-40B4-BE49-F238E27FC236}">
                  <a16:creationId xmlns:a16="http://schemas.microsoft.com/office/drawing/2014/main" id="{E56F4597-4576-4F1D-9E8B-57D61B7AF97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32225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16">
              <a:extLst>
                <a:ext uri="{FF2B5EF4-FFF2-40B4-BE49-F238E27FC236}">
                  <a16:creationId xmlns:a16="http://schemas.microsoft.com/office/drawing/2014/main" id="{C16A7CB5-E8F5-43EC-B4DA-8367563CBA2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86131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16">
              <a:extLst>
                <a:ext uri="{FF2B5EF4-FFF2-40B4-BE49-F238E27FC236}">
                  <a16:creationId xmlns:a16="http://schemas.microsoft.com/office/drawing/2014/main" id="{B63EEF7E-F8C7-40A7-9EC5-7A2377B3E9A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40037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16">
              <a:extLst>
                <a:ext uri="{FF2B5EF4-FFF2-40B4-BE49-F238E27FC236}">
                  <a16:creationId xmlns:a16="http://schemas.microsoft.com/office/drawing/2014/main" id="{18561612-6FBC-464D-9063-754B5DF158D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093943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6">
              <a:extLst>
                <a:ext uri="{FF2B5EF4-FFF2-40B4-BE49-F238E27FC236}">
                  <a16:creationId xmlns:a16="http://schemas.microsoft.com/office/drawing/2014/main" id="{9FB80B49-CDD0-491F-B397-AF746CB7451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47849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16">
              <a:extLst>
                <a:ext uri="{FF2B5EF4-FFF2-40B4-BE49-F238E27FC236}">
                  <a16:creationId xmlns:a16="http://schemas.microsoft.com/office/drawing/2014/main" id="{F04631F3-C493-4A64-AAFD-4686A560F6A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801755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16">
              <a:extLst>
                <a:ext uri="{FF2B5EF4-FFF2-40B4-BE49-F238E27FC236}">
                  <a16:creationId xmlns:a16="http://schemas.microsoft.com/office/drawing/2014/main" id="{A457E3A0-7D3B-4D8D-909F-FA0F06B944B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55661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16">
              <a:extLst>
                <a:ext uri="{FF2B5EF4-FFF2-40B4-BE49-F238E27FC236}">
                  <a16:creationId xmlns:a16="http://schemas.microsoft.com/office/drawing/2014/main" id="{D8E8EADD-8531-47CC-A9F2-A5B20F7DA15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509567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16">
              <a:extLst>
                <a:ext uri="{FF2B5EF4-FFF2-40B4-BE49-F238E27FC236}">
                  <a16:creationId xmlns:a16="http://schemas.microsoft.com/office/drawing/2014/main" id="{24D2EADF-B7B9-4986-AEDB-A2D41F636C1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863473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16">
              <a:extLst>
                <a:ext uri="{FF2B5EF4-FFF2-40B4-BE49-F238E27FC236}">
                  <a16:creationId xmlns:a16="http://schemas.microsoft.com/office/drawing/2014/main" id="{0683D26A-EB07-4380-8914-B6AECFE4BF3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217379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16">
              <a:extLst>
                <a:ext uri="{FF2B5EF4-FFF2-40B4-BE49-F238E27FC236}">
                  <a16:creationId xmlns:a16="http://schemas.microsoft.com/office/drawing/2014/main" id="{78C3AD2F-A184-4332-ADCE-E7FEDE7BA62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571285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16">
              <a:extLst>
                <a:ext uri="{FF2B5EF4-FFF2-40B4-BE49-F238E27FC236}">
                  <a16:creationId xmlns:a16="http://schemas.microsoft.com/office/drawing/2014/main" id="{01ACBB54-13C8-4052-B203-3996848511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25191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16">
              <a:extLst>
                <a:ext uri="{FF2B5EF4-FFF2-40B4-BE49-F238E27FC236}">
                  <a16:creationId xmlns:a16="http://schemas.microsoft.com/office/drawing/2014/main" id="{892B4C18-A783-475D-8EEF-F11FBA1A327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279097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16">
              <a:extLst>
                <a:ext uri="{FF2B5EF4-FFF2-40B4-BE49-F238E27FC236}">
                  <a16:creationId xmlns:a16="http://schemas.microsoft.com/office/drawing/2014/main" id="{A62353FE-8604-486E-9560-78C474AC8F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633003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16">
              <a:extLst>
                <a:ext uri="{FF2B5EF4-FFF2-40B4-BE49-F238E27FC236}">
                  <a16:creationId xmlns:a16="http://schemas.microsoft.com/office/drawing/2014/main" id="{4A5FC7DA-BB86-43EB-AC23-48D1752A6A6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986909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16">
              <a:extLst>
                <a:ext uri="{FF2B5EF4-FFF2-40B4-BE49-F238E27FC236}">
                  <a16:creationId xmlns:a16="http://schemas.microsoft.com/office/drawing/2014/main" id="{57B12D9F-3BBD-4FAF-A8AB-5C326803292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340815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16">
              <a:extLst>
                <a:ext uri="{FF2B5EF4-FFF2-40B4-BE49-F238E27FC236}">
                  <a16:creationId xmlns:a16="http://schemas.microsoft.com/office/drawing/2014/main" id="{B7B50CA6-941B-4F77-891D-BA2C28D0CAB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94721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16">
              <a:extLst>
                <a:ext uri="{FF2B5EF4-FFF2-40B4-BE49-F238E27FC236}">
                  <a16:creationId xmlns:a16="http://schemas.microsoft.com/office/drawing/2014/main" id="{0194FC04-B2A1-4C52-B275-3D32DD41DDB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048627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16">
              <a:extLst>
                <a:ext uri="{FF2B5EF4-FFF2-40B4-BE49-F238E27FC236}">
                  <a16:creationId xmlns:a16="http://schemas.microsoft.com/office/drawing/2014/main" id="{3055B924-F529-4C4C-A7F1-F0D1B50A73A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402533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16">
              <a:extLst>
                <a:ext uri="{FF2B5EF4-FFF2-40B4-BE49-F238E27FC236}">
                  <a16:creationId xmlns:a16="http://schemas.microsoft.com/office/drawing/2014/main" id="{1DCBE022-831C-4DEF-8567-F73AB476C6E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756439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16">
              <a:extLst>
                <a:ext uri="{FF2B5EF4-FFF2-40B4-BE49-F238E27FC236}">
                  <a16:creationId xmlns:a16="http://schemas.microsoft.com/office/drawing/2014/main" id="{4677A0E0-1BE9-4AD9-8081-3970B6DE761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110345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16">
              <a:extLst>
                <a:ext uri="{FF2B5EF4-FFF2-40B4-BE49-F238E27FC236}">
                  <a16:creationId xmlns:a16="http://schemas.microsoft.com/office/drawing/2014/main" id="{5056D7AA-7E9E-4019-92DE-9258C7BADC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464251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16">
              <a:extLst>
                <a:ext uri="{FF2B5EF4-FFF2-40B4-BE49-F238E27FC236}">
                  <a16:creationId xmlns:a16="http://schemas.microsoft.com/office/drawing/2014/main" id="{B52F2FF3-8B1D-4A44-8280-D43163EC0C7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818157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16">
              <a:extLst>
                <a:ext uri="{FF2B5EF4-FFF2-40B4-BE49-F238E27FC236}">
                  <a16:creationId xmlns:a16="http://schemas.microsoft.com/office/drawing/2014/main" id="{8B2B15A4-341E-44E2-AA50-1BF44E9387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172063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16">
              <a:extLst>
                <a:ext uri="{FF2B5EF4-FFF2-40B4-BE49-F238E27FC236}">
                  <a16:creationId xmlns:a16="http://schemas.microsoft.com/office/drawing/2014/main" id="{ACC84E38-6617-4E04-B995-881604F99C4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525969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16">
              <a:extLst>
                <a:ext uri="{FF2B5EF4-FFF2-40B4-BE49-F238E27FC236}">
                  <a16:creationId xmlns:a16="http://schemas.microsoft.com/office/drawing/2014/main" id="{C6B285A5-12A2-48AF-893D-59830166139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879862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16">
              <a:extLst>
                <a:ext uri="{FF2B5EF4-FFF2-40B4-BE49-F238E27FC236}">
                  <a16:creationId xmlns:a16="http://schemas.microsoft.com/office/drawing/2014/main" id="{47084835-C1A6-434A-A2AB-3E7DA4267BA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91211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16">
              <a:extLst>
                <a:ext uri="{FF2B5EF4-FFF2-40B4-BE49-F238E27FC236}">
                  <a16:creationId xmlns:a16="http://schemas.microsoft.com/office/drawing/2014/main" id="{82D26294-EE4F-4381-8B0F-4CE7F3A1A32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62695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16">
              <a:extLst>
                <a:ext uri="{FF2B5EF4-FFF2-40B4-BE49-F238E27FC236}">
                  <a16:creationId xmlns:a16="http://schemas.microsoft.com/office/drawing/2014/main" id="{B1EE9A53-A80E-4B20-9E04-100060C781A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16601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16">
              <a:extLst>
                <a:ext uri="{FF2B5EF4-FFF2-40B4-BE49-F238E27FC236}">
                  <a16:creationId xmlns:a16="http://schemas.microsoft.com/office/drawing/2014/main" id="{C3C136FE-F981-49F6-8875-8AD586CA852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70507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16">
              <a:extLst>
                <a:ext uri="{FF2B5EF4-FFF2-40B4-BE49-F238E27FC236}">
                  <a16:creationId xmlns:a16="http://schemas.microsoft.com/office/drawing/2014/main" id="{FC84C1D9-DA95-4BF6-A71F-86DC6A2FA96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24413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16">
              <a:extLst>
                <a:ext uri="{FF2B5EF4-FFF2-40B4-BE49-F238E27FC236}">
                  <a16:creationId xmlns:a16="http://schemas.microsoft.com/office/drawing/2014/main" id="{EC336BD7-D0E5-4907-BEDB-AA01C56DDA7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78319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16">
              <a:extLst>
                <a:ext uri="{FF2B5EF4-FFF2-40B4-BE49-F238E27FC236}">
                  <a16:creationId xmlns:a16="http://schemas.microsoft.com/office/drawing/2014/main" id="{BAAF41C9-7EAA-475D-83F2-1253B7055B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32225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16">
              <a:extLst>
                <a:ext uri="{FF2B5EF4-FFF2-40B4-BE49-F238E27FC236}">
                  <a16:creationId xmlns:a16="http://schemas.microsoft.com/office/drawing/2014/main" id="{C4C84E12-C6BC-4AF0-9151-76A20D031CF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86131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16">
              <a:extLst>
                <a:ext uri="{FF2B5EF4-FFF2-40B4-BE49-F238E27FC236}">
                  <a16:creationId xmlns:a16="http://schemas.microsoft.com/office/drawing/2014/main" id="{98FB1073-101D-401C-B499-E80B2DCCDB4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40037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16">
              <a:extLst>
                <a:ext uri="{FF2B5EF4-FFF2-40B4-BE49-F238E27FC236}">
                  <a16:creationId xmlns:a16="http://schemas.microsoft.com/office/drawing/2014/main" id="{3E52FE15-A88E-4B8E-B23B-7E810753124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093943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16">
              <a:extLst>
                <a:ext uri="{FF2B5EF4-FFF2-40B4-BE49-F238E27FC236}">
                  <a16:creationId xmlns:a16="http://schemas.microsoft.com/office/drawing/2014/main" id="{E83FECA9-6276-4B79-96AD-84BED6F80D9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47849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16">
              <a:extLst>
                <a:ext uri="{FF2B5EF4-FFF2-40B4-BE49-F238E27FC236}">
                  <a16:creationId xmlns:a16="http://schemas.microsoft.com/office/drawing/2014/main" id="{B18137A3-C9B0-4C35-8A20-53EC5864E5B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801755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16">
              <a:extLst>
                <a:ext uri="{FF2B5EF4-FFF2-40B4-BE49-F238E27FC236}">
                  <a16:creationId xmlns:a16="http://schemas.microsoft.com/office/drawing/2014/main" id="{52DE848A-E413-47C4-8173-DB2CA8EEA35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55661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14D3DEFF-25FB-44EA-876C-8BD7E213C17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509567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16">
              <a:extLst>
                <a:ext uri="{FF2B5EF4-FFF2-40B4-BE49-F238E27FC236}">
                  <a16:creationId xmlns:a16="http://schemas.microsoft.com/office/drawing/2014/main" id="{F8DD5E7B-8D6A-46DF-B7B8-0A96095CA77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863473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16">
              <a:extLst>
                <a:ext uri="{FF2B5EF4-FFF2-40B4-BE49-F238E27FC236}">
                  <a16:creationId xmlns:a16="http://schemas.microsoft.com/office/drawing/2014/main" id="{140EA7A3-E20E-49A8-B7DF-746F09BE226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217379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16">
              <a:extLst>
                <a:ext uri="{FF2B5EF4-FFF2-40B4-BE49-F238E27FC236}">
                  <a16:creationId xmlns:a16="http://schemas.microsoft.com/office/drawing/2014/main" id="{A30FB1C7-E929-4CCD-BEC9-3D5F967B88F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571285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16">
              <a:extLst>
                <a:ext uri="{FF2B5EF4-FFF2-40B4-BE49-F238E27FC236}">
                  <a16:creationId xmlns:a16="http://schemas.microsoft.com/office/drawing/2014/main" id="{106589F0-5AFE-476A-B71B-0A4F4748289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25191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 16">
              <a:extLst>
                <a:ext uri="{FF2B5EF4-FFF2-40B4-BE49-F238E27FC236}">
                  <a16:creationId xmlns:a16="http://schemas.microsoft.com/office/drawing/2014/main" id="{852272BE-007F-4591-87D4-4C058623A4E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279097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Freeform 16">
              <a:extLst>
                <a:ext uri="{FF2B5EF4-FFF2-40B4-BE49-F238E27FC236}">
                  <a16:creationId xmlns:a16="http://schemas.microsoft.com/office/drawing/2014/main" id="{2D5A05AC-D4E7-4583-9D07-33F99E8EE14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633003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Freeform 16">
              <a:extLst>
                <a:ext uri="{FF2B5EF4-FFF2-40B4-BE49-F238E27FC236}">
                  <a16:creationId xmlns:a16="http://schemas.microsoft.com/office/drawing/2014/main" id="{FA87D9B9-82A6-4511-B55E-096518071AE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986909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Freeform 16">
              <a:extLst>
                <a:ext uri="{FF2B5EF4-FFF2-40B4-BE49-F238E27FC236}">
                  <a16:creationId xmlns:a16="http://schemas.microsoft.com/office/drawing/2014/main" id="{82686F07-3802-48D8-BD5E-CF63B4EBB3C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340815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16">
              <a:extLst>
                <a:ext uri="{FF2B5EF4-FFF2-40B4-BE49-F238E27FC236}">
                  <a16:creationId xmlns:a16="http://schemas.microsoft.com/office/drawing/2014/main" id="{F1444EAF-3866-48AD-95F7-91B593B7953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94721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16">
              <a:extLst>
                <a:ext uri="{FF2B5EF4-FFF2-40B4-BE49-F238E27FC236}">
                  <a16:creationId xmlns:a16="http://schemas.microsoft.com/office/drawing/2014/main" id="{938A681C-25A3-449B-A881-F76613FC964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048627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16">
              <a:extLst>
                <a:ext uri="{FF2B5EF4-FFF2-40B4-BE49-F238E27FC236}">
                  <a16:creationId xmlns:a16="http://schemas.microsoft.com/office/drawing/2014/main" id="{98089678-D463-4C4A-9D1A-1FC1390E4B1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402533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16">
              <a:extLst>
                <a:ext uri="{FF2B5EF4-FFF2-40B4-BE49-F238E27FC236}">
                  <a16:creationId xmlns:a16="http://schemas.microsoft.com/office/drawing/2014/main" id="{045CD8C6-72C7-424E-8145-FCCA8DA1245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756439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16">
              <a:extLst>
                <a:ext uri="{FF2B5EF4-FFF2-40B4-BE49-F238E27FC236}">
                  <a16:creationId xmlns:a16="http://schemas.microsoft.com/office/drawing/2014/main" id="{BCBD54C4-E64F-46E5-B0A1-0FBF34779AA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110345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16">
              <a:extLst>
                <a:ext uri="{FF2B5EF4-FFF2-40B4-BE49-F238E27FC236}">
                  <a16:creationId xmlns:a16="http://schemas.microsoft.com/office/drawing/2014/main" id="{B158F302-8B95-435F-8FB0-83556B22F4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464251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16">
              <a:extLst>
                <a:ext uri="{FF2B5EF4-FFF2-40B4-BE49-F238E27FC236}">
                  <a16:creationId xmlns:a16="http://schemas.microsoft.com/office/drawing/2014/main" id="{169E18F6-73D6-442E-8CB4-23C90D727B1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818157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Freeform 16">
              <a:extLst>
                <a:ext uri="{FF2B5EF4-FFF2-40B4-BE49-F238E27FC236}">
                  <a16:creationId xmlns:a16="http://schemas.microsoft.com/office/drawing/2014/main" id="{ABAC07F3-4764-4532-A67C-B8DDA82C539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172063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Freeform 16">
              <a:extLst>
                <a:ext uri="{FF2B5EF4-FFF2-40B4-BE49-F238E27FC236}">
                  <a16:creationId xmlns:a16="http://schemas.microsoft.com/office/drawing/2014/main" id="{3EE3A1D8-3AAF-4FAE-91BD-EE716E1E52E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525969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16">
              <a:extLst>
                <a:ext uri="{FF2B5EF4-FFF2-40B4-BE49-F238E27FC236}">
                  <a16:creationId xmlns:a16="http://schemas.microsoft.com/office/drawing/2014/main" id="{78F80FF2-18C9-4DE9-8D2D-648C6F9570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879862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16">
              <a:extLst>
                <a:ext uri="{FF2B5EF4-FFF2-40B4-BE49-F238E27FC236}">
                  <a16:creationId xmlns:a16="http://schemas.microsoft.com/office/drawing/2014/main" id="{E9B1FC89-6E1D-463F-B7E4-4F62397C50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91211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16">
              <a:extLst>
                <a:ext uri="{FF2B5EF4-FFF2-40B4-BE49-F238E27FC236}">
                  <a16:creationId xmlns:a16="http://schemas.microsoft.com/office/drawing/2014/main" id="{1504CF42-A3AD-43AF-BC77-F4293F78215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62695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16">
              <a:extLst>
                <a:ext uri="{FF2B5EF4-FFF2-40B4-BE49-F238E27FC236}">
                  <a16:creationId xmlns:a16="http://schemas.microsoft.com/office/drawing/2014/main" id="{F0742A4B-B722-474E-833A-AF064D3CD9E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16601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16">
              <a:extLst>
                <a:ext uri="{FF2B5EF4-FFF2-40B4-BE49-F238E27FC236}">
                  <a16:creationId xmlns:a16="http://schemas.microsoft.com/office/drawing/2014/main" id="{56AB6434-0B69-41B7-841E-1A9ECDA5F2E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70507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16">
              <a:extLst>
                <a:ext uri="{FF2B5EF4-FFF2-40B4-BE49-F238E27FC236}">
                  <a16:creationId xmlns:a16="http://schemas.microsoft.com/office/drawing/2014/main" id="{409BE632-16FF-4B4D-93DE-08E52DEE5AC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24413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Freeform 16">
              <a:extLst>
                <a:ext uri="{FF2B5EF4-FFF2-40B4-BE49-F238E27FC236}">
                  <a16:creationId xmlns:a16="http://schemas.microsoft.com/office/drawing/2014/main" id="{F6D1D24A-DEFB-4B95-9E28-5334F985B97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78319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Freeform 16">
              <a:extLst>
                <a:ext uri="{FF2B5EF4-FFF2-40B4-BE49-F238E27FC236}">
                  <a16:creationId xmlns:a16="http://schemas.microsoft.com/office/drawing/2014/main" id="{4D490E6F-B375-40F3-B24C-E712E32AFA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32225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Freeform 16">
              <a:extLst>
                <a:ext uri="{FF2B5EF4-FFF2-40B4-BE49-F238E27FC236}">
                  <a16:creationId xmlns:a16="http://schemas.microsoft.com/office/drawing/2014/main" id="{B1156AD0-A975-4D2C-B96A-5C2D1D5006E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86131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Freeform 16">
              <a:extLst>
                <a:ext uri="{FF2B5EF4-FFF2-40B4-BE49-F238E27FC236}">
                  <a16:creationId xmlns:a16="http://schemas.microsoft.com/office/drawing/2014/main" id="{8C5C7092-27B9-46A8-A5CB-88DDD889D6D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40037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Freeform 16">
              <a:extLst>
                <a:ext uri="{FF2B5EF4-FFF2-40B4-BE49-F238E27FC236}">
                  <a16:creationId xmlns:a16="http://schemas.microsoft.com/office/drawing/2014/main" id="{BF4DD3C7-5444-4AE1-8656-CFEA1F9643A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093943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Freeform 16">
              <a:extLst>
                <a:ext uri="{FF2B5EF4-FFF2-40B4-BE49-F238E27FC236}">
                  <a16:creationId xmlns:a16="http://schemas.microsoft.com/office/drawing/2014/main" id="{D467BF95-5ED3-4FD4-83F5-8070D7EE77D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47849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Freeform 16">
              <a:extLst>
                <a:ext uri="{FF2B5EF4-FFF2-40B4-BE49-F238E27FC236}">
                  <a16:creationId xmlns:a16="http://schemas.microsoft.com/office/drawing/2014/main" id="{CDB313B9-C607-49FC-BC0F-4BDDB157AFF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801755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Freeform 16">
              <a:extLst>
                <a:ext uri="{FF2B5EF4-FFF2-40B4-BE49-F238E27FC236}">
                  <a16:creationId xmlns:a16="http://schemas.microsoft.com/office/drawing/2014/main" id="{23871273-FB35-489A-824B-B8913F9CC45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55661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Freeform 16">
              <a:extLst>
                <a:ext uri="{FF2B5EF4-FFF2-40B4-BE49-F238E27FC236}">
                  <a16:creationId xmlns:a16="http://schemas.microsoft.com/office/drawing/2014/main" id="{6C17C940-E405-42C7-95FF-4654386A896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509567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Freeform 16">
              <a:extLst>
                <a:ext uri="{FF2B5EF4-FFF2-40B4-BE49-F238E27FC236}">
                  <a16:creationId xmlns:a16="http://schemas.microsoft.com/office/drawing/2014/main" id="{F26C33C6-2F43-40B4-BB2D-1DD906A2280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863473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Freeform 16">
              <a:extLst>
                <a:ext uri="{FF2B5EF4-FFF2-40B4-BE49-F238E27FC236}">
                  <a16:creationId xmlns:a16="http://schemas.microsoft.com/office/drawing/2014/main" id="{4AF169A6-6482-40AF-85D0-0743C46622D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217379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Freeform 16">
              <a:extLst>
                <a:ext uri="{FF2B5EF4-FFF2-40B4-BE49-F238E27FC236}">
                  <a16:creationId xmlns:a16="http://schemas.microsoft.com/office/drawing/2014/main" id="{E0513C84-01AF-4A9C-9822-98303318D0F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571285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Freeform 16">
              <a:extLst>
                <a:ext uri="{FF2B5EF4-FFF2-40B4-BE49-F238E27FC236}">
                  <a16:creationId xmlns:a16="http://schemas.microsoft.com/office/drawing/2014/main" id="{BC2CD672-1D59-47B2-8BA3-8F1F5D7E660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25191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Freeform 16">
              <a:extLst>
                <a:ext uri="{FF2B5EF4-FFF2-40B4-BE49-F238E27FC236}">
                  <a16:creationId xmlns:a16="http://schemas.microsoft.com/office/drawing/2014/main" id="{5CF49A84-7902-40A6-A48F-B657DB995EB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279097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Freeform 16">
              <a:extLst>
                <a:ext uri="{FF2B5EF4-FFF2-40B4-BE49-F238E27FC236}">
                  <a16:creationId xmlns:a16="http://schemas.microsoft.com/office/drawing/2014/main" id="{0413E21A-6735-49F7-84A0-262341ED434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633003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Freeform 16">
              <a:extLst>
                <a:ext uri="{FF2B5EF4-FFF2-40B4-BE49-F238E27FC236}">
                  <a16:creationId xmlns:a16="http://schemas.microsoft.com/office/drawing/2014/main" id="{B3515FD2-D67D-4964-A1C7-366A2381E29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986909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Freeform 16">
              <a:extLst>
                <a:ext uri="{FF2B5EF4-FFF2-40B4-BE49-F238E27FC236}">
                  <a16:creationId xmlns:a16="http://schemas.microsoft.com/office/drawing/2014/main" id="{988F666F-A0C2-4684-BAAE-BF79FEBCB15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340815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" name="Freeform 16">
              <a:extLst>
                <a:ext uri="{FF2B5EF4-FFF2-40B4-BE49-F238E27FC236}">
                  <a16:creationId xmlns:a16="http://schemas.microsoft.com/office/drawing/2014/main" id="{D64D2D99-CFE5-40EB-81E4-E2910535999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94721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" name="Freeform 16">
              <a:extLst>
                <a:ext uri="{FF2B5EF4-FFF2-40B4-BE49-F238E27FC236}">
                  <a16:creationId xmlns:a16="http://schemas.microsoft.com/office/drawing/2014/main" id="{6F1D8EC0-2F8B-4B55-829F-5D11897D2E6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048627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" name="Freeform 16">
              <a:extLst>
                <a:ext uri="{FF2B5EF4-FFF2-40B4-BE49-F238E27FC236}">
                  <a16:creationId xmlns:a16="http://schemas.microsoft.com/office/drawing/2014/main" id="{7612A0CC-BF09-49BF-BA72-D8A71623783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402533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" name="Freeform 16">
              <a:extLst>
                <a:ext uri="{FF2B5EF4-FFF2-40B4-BE49-F238E27FC236}">
                  <a16:creationId xmlns:a16="http://schemas.microsoft.com/office/drawing/2014/main" id="{5834C3D7-D7F3-46F0-95B2-22E7990457B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756439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Freeform 16">
              <a:extLst>
                <a:ext uri="{FF2B5EF4-FFF2-40B4-BE49-F238E27FC236}">
                  <a16:creationId xmlns:a16="http://schemas.microsoft.com/office/drawing/2014/main" id="{FD9ABA39-4B6C-4C7A-BFF6-C9192C33F51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110345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" name="Freeform 16">
              <a:extLst>
                <a:ext uri="{FF2B5EF4-FFF2-40B4-BE49-F238E27FC236}">
                  <a16:creationId xmlns:a16="http://schemas.microsoft.com/office/drawing/2014/main" id="{7A304270-705C-435B-A170-7613148DB7A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464251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" name="Freeform 16">
              <a:extLst>
                <a:ext uri="{FF2B5EF4-FFF2-40B4-BE49-F238E27FC236}">
                  <a16:creationId xmlns:a16="http://schemas.microsoft.com/office/drawing/2014/main" id="{78BD2E8E-0F2A-497D-A0F8-D0D05765BA6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818157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" name="Freeform 16">
              <a:extLst>
                <a:ext uri="{FF2B5EF4-FFF2-40B4-BE49-F238E27FC236}">
                  <a16:creationId xmlns:a16="http://schemas.microsoft.com/office/drawing/2014/main" id="{F8691056-2A9C-4EAE-898B-E8C145A3A09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172063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" name="Freeform 16">
              <a:extLst>
                <a:ext uri="{FF2B5EF4-FFF2-40B4-BE49-F238E27FC236}">
                  <a16:creationId xmlns:a16="http://schemas.microsoft.com/office/drawing/2014/main" id="{7644BFA6-53D3-4200-97D5-A0826C91221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525969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" name="Freeform 16">
              <a:extLst>
                <a:ext uri="{FF2B5EF4-FFF2-40B4-BE49-F238E27FC236}">
                  <a16:creationId xmlns:a16="http://schemas.microsoft.com/office/drawing/2014/main" id="{31DD1366-4AF2-4675-8C09-B16FF18F4AF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879862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" name="Freeform 16">
              <a:extLst>
                <a:ext uri="{FF2B5EF4-FFF2-40B4-BE49-F238E27FC236}">
                  <a16:creationId xmlns:a16="http://schemas.microsoft.com/office/drawing/2014/main" id="{05FAFC32-B238-4EC6-9F94-250901C580A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91211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" name="Freeform 16">
              <a:extLst>
                <a:ext uri="{FF2B5EF4-FFF2-40B4-BE49-F238E27FC236}">
                  <a16:creationId xmlns:a16="http://schemas.microsoft.com/office/drawing/2014/main" id="{94EDFDD1-CC0F-4CE9-A5E1-6F34763C59D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62695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" name="Freeform 16">
              <a:extLst>
                <a:ext uri="{FF2B5EF4-FFF2-40B4-BE49-F238E27FC236}">
                  <a16:creationId xmlns:a16="http://schemas.microsoft.com/office/drawing/2014/main" id="{89391791-3406-405C-A52A-325E0ACEF0E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16601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" name="Freeform 16">
              <a:extLst>
                <a:ext uri="{FF2B5EF4-FFF2-40B4-BE49-F238E27FC236}">
                  <a16:creationId xmlns:a16="http://schemas.microsoft.com/office/drawing/2014/main" id="{C45408BD-5A4C-4B71-9A10-180FFAA3CF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70507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Freeform 16">
              <a:extLst>
                <a:ext uri="{FF2B5EF4-FFF2-40B4-BE49-F238E27FC236}">
                  <a16:creationId xmlns:a16="http://schemas.microsoft.com/office/drawing/2014/main" id="{262DA3C5-1F52-431A-AA77-2EBDF5CD4D0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24413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2" name="Freeform 16">
              <a:extLst>
                <a:ext uri="{FF2B5EF4-FFF2-40B4-BE49-F238E27FC236}">
                  <a16:creationId xmlns:a16="http://schemas.microsoft.com/office/drawing/2014/main" id="{158567EE-7ECE-4308-AF7E-DEA507E8E4A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78319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Freeform 16">
              <a:extLst>
                <a:ext uri="{FF2B5EF4-FFF2-40B4-BE49-F238E27FC236}">
                  <a16:creationId xmlns:a16="http://schemas.microsoft.com/office/drawing/2014/main" id="{D2894DDF-45DE-4178-BFC7-4F0B8D8EF9D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32225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Freeform 16">
              <a:extLst>
                <a:ext uri="{FF2B5EF4-FFF2-40B4-BE49-F238E27FC236}">
                  <a16:creationId xmlns:a16="http://schemas.microsoft.com/office/drawing/2014/main" id="{36B1E453-1287-45A9-9339-730E3914F14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86131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16">
              <a:extLst>
                <a:ext uri="{FF2B5EF4-FFF2-40B4-BE49-F238E27FC236}">
                  <a16:creationId xmlns:a16="http://schemas.microsoft.com/office/drawing/2014/main" id="{4D1CFF21-2793-4E1D-A631-989F34A2CB2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40037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16">
              <a:extLst>
                <a:ext uri="{FF2B5EF4-FFF2-40B4-BE49-F238E27FC236}">
                  <a16:creationId xmlns:a16="http://schemas.microsoft.com/office/drawing/2014/main" id="{FFFFE495-6317-4046-8780-509B3F7DE40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093943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16">
              <a:extLst>
                <a:ext uri="{FF2B5EF4-FFF2-40B4-BE49-F238E27FC236}">
                  <a16:creationId xmlns:a16="http://schemas.microsoft.com/office/drawing/2014/main" id="{07F2B335-6843-4188-BE58-F99705AE734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47849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16">
              <a:extLst>
                <a:ext uri="{FF2B5EF4-FFF2-40B4-BE49-F238E27FC236}">
                  <a16:creationId xmlns:a16="http://schemas.microsoft.com/office/drawing/2014/main" id="{6A1AA564-0530-4B23-B215-595CC54E23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801755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16">
              <a:extLst>
                <a:ext uri="{FF2B5EF4-FFF2-40B4-BE49-F238E27FC236}">
                  <a16:creationId xmlns:a16="http://schemas.microsoft.com/office/drawing/2014/main" id="{4876FBCA-0D51-4B33-9375-D3F71918F7F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55661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16">
              <a:extLst>
                <a:ext uri="{FF2B5EF4-FFF2-40B4-BE49-F238E27FC236}">
                  <a16:creationId xmlns:a16="http://schemas.microsoft.com/office/drawing/2014/main" id="{B025D520-F3BC-4D3B-BF86-05B537F2482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509567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16">
              <a:extLst>
                <a:ext uri="{FF2B5EF4-FFF2-40B4-BE49-F238E27FC236}">
                  <a16:creationId xmlns:a16="http://schemas.microsoft.com/office/drawing/2014/main" id="{24765AAF-1343-40B6-9F77-11BC4F9E47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863473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16">
              <a:extLst>
                <a:ext uri="{FF2B5EF4-FFF2-40B4-BE49-F238E27FC236}">
                  <a16:creationId xmlns:a16="http://schemas.microsoft.com/office/drawing/2014/main" id="{CAE5A3F7-0924-495D-8844-A0BFFEA3F5A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217379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16">
              <a:extLst>
                <a:ext uri="{FF2B5EF4-FFF2-40B4-BE49-F238E27FC236}">
                  <a16:creationId xmlns:a16="http://schemas.microsoft.com/office/drawing/2014/main" id="{CFDA1116-035D-4E54-AFBB-4D27A956C25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571285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16">
              <a:extLst>
                <a:ext uri="{FF2B5EF4-FFF2-40B4-BE49-F238E27FC236}">
                  <a16:creationId xmlns:a16="http://schemas.microsoft.com/office/drawing/2014/main" id="{5F363A19-6283-48F8-85FA-6B7CCCB5184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25191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Freeform 16">
              <a:extLst>
                <a:ext uri="{FF2B5EF4-FFF2-40B4-BE49-F238E27FC236}">
                  <a16:creationId xmlns:a16="http://schemas.microsoft.com/office/drawing/2014/main" id="{2A698C8C-4D32-4D3F-9F80-BEC6A13B845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279097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16">
              <a:extLst>
                <a:ext uri="{FF2B5EF4-FFF2-40B4-BE49-F238E27FC236}">
                  <a16:creationId xmlns:a16="http://schemas.microsoft.com/office/drawing/2014/main" id="{4570646F-A2EF-470F-BE69-65F48D8F63F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633003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Freeform 16">
              <a:extLst>
                <a:ext uri="{FF2B5EF4-FFF2-40B4-BE49-F238E27FC236}">
                  <a16:creationId xmlns:a16="http://schemas.microsoft.com/office/drawing/2014/main" id="{6076E36D-73D2-4127-BE4A-21CD4864C9D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986909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16">
              <a:extLst>
                <a:ext uri="{FF2B5EF4-FFF2-40B4-BE49-F238E27FC236}">
                  <a16:creationId xmlns:a16="http://schemas.microsoft.com/office/drawing/2014/main" id="{7C8BE7DC-9C93-4AE4-849A-1438EF43DAD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340815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16">
              <a:extLst>
                <a:ext uri="{FF2B5EF4-FFF2-40B4-BE49-F238E27FC236}">
                  <a16:creationId xmlns:a16="http://schemas.microsoft.com/office/drawing/2014/main" id="{7A7E7F5E-396F-402D-87C2-4ECEE23A833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94721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Freeform 16">
              <a:extLst>
                <a:ext uri="{FF2B5EF4-FFF2-40B4-BE49-F238E27FC236}">
                  <a16:creationId xmlns:a16="http://schemas.microsoft.com/office/drawing/2014/main" id="{97EC6D43-68CC-4F32-BFB8-1B15CFBD592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048627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Freeform 16">
              <a:extLst>
                <a:ext uri="{FF2B5EF4-FFF2-40B4-BE49-F238E27FC236}">
                  <a16:creationId xmlns:a16="http://schemas.microsoft.com/office/drawing/2014/main" id="{AA1D0C14-2069-4DE9-A088-6C76A61F20B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402533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Freeform 16">
              <a:extLst>
                <a:ext uri="{FF2B5EF4-FFF2-40B4-BE49-F238E27FC236}">
                  <a16:creationId xmlns:a16="http://schemas.microsoft.com/office/drawing/2014/main" id="{72C3829D-1796-4F37-B8F1-5C9A26E28C9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756439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Freeform 16">
              <a:extLst>
                <a:ext uri="{FF2B5EF4-FFF2-40B4-BE49-F238E27FC236}">
                  <a16:creationId xmlns:a16="http://schemas.microsoft.com/office/drawing/2014/main" id="{F74CEB28-F72C-46BF-955A-1DFBE9110A1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110345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Freeform 16">
              <a:extLst>
                <a:ext uri="{FF2B5EF4-FFF2-40B4-BE49-F238E27FC236}">
                  <a16:creationId xmlns:a16="http://schemas.microsoft.com/office/drawing/2014/main" id="{7052B90E-88FE-46F1-B64B-F574689D491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464251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Freeform 16">
              <a:extLst>
                <a:ext uri="{FF2B5EF4-FFF2-40B4-BE49-F238E27FC236}">
                  <a16:creationId xmlns:a16="http://schemas.microsoft.com/office/drawing/2014/main" id="{F8F128E0-3AD1-4260-A7E5-19E8751009D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818157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Freeform 16">
              <a:extLst>
                <a:ext uri="{FF2B5EF4-FFF2-40B4-BE49-F238E27FC236}">
                  <a16:creationId xmlns:a16="http://schemas.microsoft.com/office/drawing/2014/main" id="{969B39FA-8605-4E46-98D4-7C699D24F4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172063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Freeform 16">
              <a:extLst>
                <a:ext uri="{FF2B5EF4-FFF2-40B4-BE49-F238E27FC236}">
                  <a16:creationId xmlns:a16="http://schemas.microsoft.com/office/drawing/2014/main" id="{DD141AA4-FDDD-4DF1-A51F-34017775CB1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525969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Freeform 16">
              <a:extLst>
                <a:ext uri="{FF2B5EF4-FFF2-40B4-BE49-F238E27FC236}">
                  <a16:creationId xmlns:a16="http://schemas.microsoft.com/office/drawing/2014/main" id="{855CBA53-E52B-4687-96C6-EBA404B23D4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879862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Freeform 16">
              <a:extLst>
                <a:ext uri="{FF2B5EF4-FFF2-40B4-BE49-F238E27FC236}">
                  <a16:creationId xmlns:a16="http://schemas.microsoft.com/office/drawing/2014/main" id="{BA45AD96-F5AF-4075-86DE-27366EF2792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91211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Freeform 16">
              <a:extLst>
                <a:ext uri="{FF2B5EF4-FFF2-40B4-BE49-F238E27FC236}">
                  <a16:creationId xmlns:a16="http://schemas.microsoft.com/office/drawing/2014/main" id="{BB34F054-D296-4BA7-A495-E174D9BE84D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62695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Freeform 16">
              <a:extLst>
                <a:ext uri="{FF2B5EF4-FFF2-40B4-BE49-F238E27FC236}">
                  <a16:creationId xmlns:a16="http://schemas.microsoft.com/office/drawing/2014/main" id="{F429DE27-C226-4AA5-9816-E6376A4E2A9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16601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Freeform 16">
              <a:extLst>
                <a:ext uri="{FF2B5EF4-FFF2-40B4-BE49-F238E27FC236}">
                  <a16:creationId xmlns:a16="http://schemas.microsoft.com/office/drawing/2014/main" id="{EE6506CD-9CC1-4BC6-BC32-DFD6FB136AF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70507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Freeform 16">
              <a:extLst>
                <a:ext uri="{FF2B5EF4-FFF2-40B4-BE49-F238E27FC236}">
                  <a16:creationId xmlns:a16="http://schemas.microsoft.com/office/drawing/2014/main" id="{B3A7E91D-34EB-4744-A1A0-13EC637748C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24413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" name="Freeform 16">
              <a:extLst>
                <a:ext uri="{FF2B5EF4-FFF2-40B4-BE49-F238E27FC236}">
                  <a16:creationId xmlns:a16="http://schemas.microsoft.com/office/drawing/2014/main" id="{65A23728-E731-4707-AC6B-35FB937AE7A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78319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Freeform 16">
              <a:extLst>
                <a:ext uri="{FF2B5EF4-FFF2-40B4-BE49-F238E27FC236}">
                  <a16:creationId xmlns:a16="http://schemas.microsoft.com/office/drawing/2014/main" id="{D8983A2E-8721-4A78-B55C-FD0940B28E9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32225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" name="Freeform 16">
              <a:extLst>
                <a:ext uri="{FF2B5EF4-FFF2-40B4-BE49-F238E27FC236}">
                  <a16:creationId xmlns:a16="http://schemas.microsoft.com/office/drawing/2014/main" id="{FD4BBBB1-537D-4BF3-9BCC-DB166F1B91E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86131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7" name="Freeform 16">
              <a:extLst>
                <a:ext uri="{FF2B5EF4-FFF2-40B4-BE49-F238E27FC236}">
                  <a16:creationId xmlns:a16="http://schemas.microsoft.com/office/drawing/2014/main" id="{AB55ADFF-1418-463B-9F69-0448C6BC559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40037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8" name="Freeform 16">
              <a:extLst>
                <a:ext uri="{FF2B5EF4-FFF2-40B4-BE49-F238E27FC236}">
                  <a16:creationId xmlns:a16="http://schemas.microsoft.com/office/drawing/2014/main" id="{7DB31205-26C8-4B40-84B2-A21E042869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093943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" name="Freeform 16">
              <a:extLst>
                <a:ext uri="{FF2B5EF4-FFF2-40B4-BE49-F238E27FC236}">
                  <a16:creationId xmlns:a16="http://schemas.microsoft.com/office/drawing/2014/main" id="{A55615A4-EA9A-41B6-9F9B-5608693927A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47849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" name="Freeform 16">
              <a:extLst>
                <a:ext uri="{FF2B5EF4-FFF2-40B4-BE49-F238E27FC236}">
                  <a16:creationId xmlns:a16="http://schemas.microsoft.com/office/drawing/2014/main" id="{A66AFF9B-47A8-431E-A764-E6AFD677715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801755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" name="Freeform 16">
              <a:extLst>
                <a:ext uri="{FF2B5EF4-FFF2-40B4-BE49-F238E27FC236}">
                  <a16:creationId xmlns:a16="http://schemas.microsoft.com/office/drawing/2014/main" id="{BB50F388-4C4F-4B03-AD18-01111D1C59A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55661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" name="Freeform 16">
              <a:extLst>
                <a:ext uri="{FF2B5EF4-FFF2-40B4-BE49-F238E27FC236}">
                  <a16:creationId xmlns:a16="http://schemas.microsoft.com/office/drawing/2014/main" id="{CF3FB584-0B0E-423F-925C-1180324EBD3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509567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3" name="Freeform 16">
              <a:extLst>
                <a:ext uri="{FF2B5EF4-FFF2-40B4-BE49-F238E27FC236}">
                  <a16:creationId xmlns:a16="http://schemas.microsoft.com/office/drawing/2014/main" id="{ED4EC88C-3F33-4DC1-85B0-07C4415BBD4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863473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" name="Freeform 16">
              <a:extLst>
                <a:ext uri="{FF2B5EF4-FFF2-40B4-BE49-F238E27FC236}">
                  <a16:creationId xmlns:a16="http://schemas.microsoft.com/office/drawing/2014/main" id="{1C4B329A-FB4F-44FB-B230-B1047E59B39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217379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5" name="Freeform 16">
              <a:extLst>
                <a:ext uri="{FF2B5EF4-FFF2-40B4-BE49-F238E27FC236}">
                  <a16:creationId xmlns:a16="http://schemas.microsoft.com/office/drawing/2014/main" id="{BE396084-F429-410A-AF78-35CDD96AF6B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571285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6" name="Freeform 16">
              <a:extLst>
                <a:ext uri="{FF2B5EF4-FFF2-40B4-BE49-F238E27FC236}">
                  <a16:creationId xmlns:a16="http://schemas.microsoft.com/office/drawing/2014/main" id="{6F0A9973-4361-4CB5-876A-37B001931E1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25191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7" name="Freeform 16">
              <a:extLst>
                <a:ext uri="{FF2B5EF4-FFF2-40B4-BE49-F238E27FC236}">
                  <a16:creationId xmlns:a16="http://schemas.microsoft.com/office/drawing/2014/main" id="{1F716BE4-ED9D-4AFC-8882-00791784384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279097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8" name="Freeform 16">
              <a:extLst>
                <a:ext uri="{FF2B5EF4-FFF2-40B4-BE49-F238E27FC236}">
                  <a16:creationId xmlns:a16="http://schemas.microsoft.com/office/drawing/2014/main" id="{A3188B9A-07AD-4D67-9017-92061B138A3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633003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9" name="Freeform 16">
              <a:extLst>
                <a:ext uri="{FF2B5EF4-FFF2-40B4-BE49-F238E27FC236}">
                  <a16:creationId xmlns:a16="http://schemas.microsoft.com/office/drawing/2014/main" id="{DE8AD78A-ABB9-4B8E-A0F9-F7CCA2E2EF8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986909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0" name="Freeform 16">
              <a:extLst>
                <a:ext uri="{FF2B5EF4-FFF2-40B4-BE49-F238E27FC236}">
                  <a16:creationId xmlns:a16="http://schemas.microsoft.com/office/drawing/2014/main" id="{02865DC5-04F0-4328-8C93-50994C40E46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340815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1" name="Freeform 16">
              <a:extLst>
                <a:ext uri="{FF2B5EF4-FFF2-40B4-BE49-F238E27FC236}">
                  <a16:creationId xmlns:a16="http://schemas.microsoft.com/office/drawing/2014/main" id="{541DB8F0-C031-42C1-A57D-729DA2CFF35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94721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2" name="Freeform 16">
              <a:extLst>
                <a:ext uri="{FF2B5EF4-FFF2-40B4-BE49-F238E27FC236}">
                  <a16:creationId xmlns:a16="http://schemas.microsoft.com/office/drawing/2014/main" id="{E74F6813-CEDF-4C90-9515-18F2D2808D8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048627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3" name="Freeform 16">
              <a:extLst>
                <a:ext uri="{FF2B5EF4-FFF2-40B4-BE49-F238E27FC236}">
                  <a16:creationId xmlns:a16="http://schemas.microsoft.com/office/drawing/2014/main" id="{178439D5-98F9-4547-AA18-8F0D15FA503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402533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" name="Freeform 16">
              <a:extLst>
                <a:ext uri="{FF2B5EF4-FFF2-40B4-BE49-F238E27FC236}">
                  <a16:creationId xmlns:a16="http://schemas.microsoft.com/office/drawing/2014/main" id="{FF65ACCA-B29A-4B23-99DF-9E8988FE776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756439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5" name="Freeform 16">
              <a:extLst>
                <a:ext uri="{FF2B5EF4-FFF2-40B4-BE49-F238E27FC236}">
                  <a16:creationId xmlns:a16="http://schemas.microsoft.com/office/drawing/2014/main" id="{08202144-2699-405E-B70E-10ACB625045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110345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6" name="Freeform 16">
              <a:extLst>
                <a:ext uri="{FF2B5EF4-FFF2-40B4-BE49-F238E27FC236}">
                  <a16:creationId xmlns:a16="http://schemas.microsoft.com/office/drawing/2014/main" id="{8F59B94B-2422-4834-BD86-CFE3D8A53F9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464251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7" name="Freeform 16">
              <a:extLst>
                <a:ext uri="{FF2B5EF4-FFF2-40B4-BE49-F238E27FC236}">
                  <a16:creationId xmlns:a16="http://schemas.microsoft.com/office/drawing/2014/main" id="{C5893D12-2CAA-4072-80FB-D3E99710056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818157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8" name="Freeform 16">
              <a:extLst>
                <a:ext uri="{FF2B5EF4-FFF2-40B4-BE49-F238E27FC236}">
                  <a16:creationId xmlns:a16="http://schemas.microsoft.com/office/drawing/2014/main" id="{C5D33650-F7DF-4640-8624-E4A406586BE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172063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9" name="Freeform 16">
              <a:extLst>
                <a:ext uri="{FF2B5EF4-FFF2-40B4-BE49-F238E27FC236}">
                  <a16:creationId xmlns:a16="http://schemas.microsoft.com/office/drawing/2014/main" id="{D8E569D6-7F89-4731-A6B8-6AFEB4544E1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525969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0" name="Freeform 16">
              <a:extLst>
                <a:ext uri="{FF2B5EF4-FFF2-40B4-BE49-F238E27FC236}">
                  <a16:creationId xmlns:a16="http://schemas.microsoft.com/office/drawing/2014/main" id="{80CEE136-CAF7-4993-84B3-67A0917C53F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879862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1" name="Freeform 16">
              <a:extLst>
                <a:ext uri="{FF2B5EF4-FFF2-40B4-BE49-F238E27FC236}">
                  <a16:creationId xmlns:a16="http://schemas.microsoft.com/office/drawing/2014/main" id="{FFDB2B08-42EF-46F1-9397-9A855C1A24C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91211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2" name="Freeform 16">
              <a:extLst>
                <a:ext uri="{FF2B5EF4-FFF2-40B4-BE49-F238E27FC236}">
                  <a16:creationId xmlns:a16="http://schemas.microsoft.com/office/drawing/2014/main" id="{AB77A349-A09C-4B90-9A2C-EA856A8D86D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62695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3" name="Freeform 16">
              <a:extLst>
                <a:ext uri="{FF2B5EF4-FFF2-40B4-BE49-F238E27FC236}">
                  <a16:creationId xmlns:a16="http://schemas.microsoft.com/office/drawing/2014/main" id="{48608721-EE4A-426A-91C2-C463004F970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16601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" name="Freeform 16">
              <a:extLst>
                <a:ext uri="{FF2B5EF4-FFF2-40B4-BE49-F238E27FC236}">
                  <a16:creationId xmlns:a16="http://schemas.microsoft.com/office/drawing/2014/main" id="{B927CE31-5623-45C2-9E5E-6EF01453653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70507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" name="Freeform 16">
              <a:extLst>
                <a:ext uri="{FF2B5EF4-FFF2-40B4-BE49-F238E27FC236}">
                  <a16:creationId xmlns:a16="http://schemas.microsoft.com/office/drawing/2014/main" id="{664A9588-E7C2-4376-869E-12661D073AD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24413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6" name="Freeform 16">
              <a:extLst>
                <a:ext uri="{FF2B5EF4-FFF2-40B4-BE49-F238E27FC236}">
                  <a16:creationId xmlns:a16="http://schemas.microsoft.com/office/drawing/2014/main" id="{C07EBDA9-99B9-4FEA-8E61-CF7766C803D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78319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7" name="Freeform 16">
              <a:extLst>
                <a:ext uri="{FF2B5EF4-FFF2-40B4-BE49-F238E27FC236}">
                  <a16:creationId xmlns:a16="http://schemas.microsoft.com/office/drawing/2014/main" id="{E44A3FF9-F9CA-4868-B495-9C7AAE9DDF9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32225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8" name="Freeform 16">
              <a:extLst>
                <a:ext uri="{FF2B5EF4-FFF2-40B4-BE49-F238E27FC236}">
                  <a16:creationId xmlns:a16="http://schemas.microsoft.com/office/drawing/2014/main" id="{CCF5D671-0529-4209-8A7C-1149C280118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86131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9" name="Freeform 16">
              <a:extLst>
                <a:ext uri="{FF2B5EF4-FFF2-40B4-BE49-F238E27FC236}">
                  <a16:creationId xmlns:a16="http://schemas.microsoft.com/office/drawing/2014/main" id="{DCA290DC-6B1F-40EB-A9F0-F96F5851B39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40037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0" name="Freeform 16">
              <a:extLst>
                <a:ext uri="{FF2B5EF4-FFF2-40B4-BE49-F238E27FC236}">
                  <a16:creationId xmlns:a16="http://schemas.microsoft.com/office/drawing/2014/main" id="{36C813C9-8C14-4372-801A-DBB3E037EE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093943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1" name="Freeform 16">
              <a:extLst>
                <a:ext uri="{FF2B5EF4-FFF2-40B4-BE49-F238E27FC236}">
                  <a16:creationId xmlns:a16="http://schemas.microsoft.com/office/drawing/2014/main" id="{F253EC72-B338-4BBF-9042-C191E60067E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47849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2" name="Freeform 16">
              <a:extLst>
                <a:ext uri="{FF2B5EF4-FFF2-40B4-BE49-F238E27FC236}">
                  <a16:creationId xmlns:a16="http://schemas.microsoft.com/office/drawing/2014/main" id="{7B28B5DF-2DA6-4E8F-817A-C1902DCD455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801755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3" name="Freeform 16">
              <a:extLst>
                <a:ext uri="{FF2B5EF4-FFF2-40B4-BE49-F238E27FC236}">
                  <a16:creationId xmlns:a16="http://schemas.microsoft.com/office/drawing/2014/main" id="{09D7394F-F75D-4FED-8923-575F140FA2B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55661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4" name="Freeform 16">
              <a:extLst>
                <a:ext uri="{FF2B5EF4-FFF2-40B4-BE49-F238E27FC236}">
                  <a16:creationId xmlns:a16="http://schemas.microsoft.com/office/drawing/2014/main" id="{F172134A-6C32-4752-97D8-E661E6A2631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509567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5" name="Freeform 16">
              <a:extLst>
                <a:ext uri="{FF2B5EF4-FFF2-40B4-BE49-F238E27FC236}">
                  <a16:creationId xmlns:a16="http://schemas.microsoft.com/office/drawing/2014/main" id="{6CAB8EBC-D1A2-4B27-9297-ADFA1B5C1AF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863473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6" name="Freeform 16">
              <a:extLst>
                <a:ext uri="{FF2B5EF4-FFF2-40B4-BE49-F238E27FC236}">
                  <a16:creationId xmlns:a16="http://schemas.microsoft.com/office/drawing/2014/main" id="{6E5A44D5-4DED-4075-8C18-C4EE1E61AB3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217379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7" name="Freeform 16">
              <a:extLst>
                <a:ext uri="{FF2B5EF4-FFF2-40B4-BE49-F238E27FC236}">
                  <a16:creationId xmlns:a16="http://schemas.microsoft.com/office/drawing/2014/main" id="{47E67357-8F43-4716-AF36-C4D3FAD5776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571285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8" name="Freeform 16">
              <a:extLst>
                <a:ext uri="{FF2B5EF4-FFF2-40B4-BE49-F238E27FC236}">
                  <a16:creationId xmlns:a16="http://schemas.microsoft.com/office/drawing/2014/main" id="{CDB9D3D1-A9FF-4CC6-B6AD-51D73FCAE1D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25191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9" name="Freeform 16">
              <a:extLst>
                <a:ext uri="{FF2B5EF4-FFF2-40B4-BE49-F238E27FC236}">
                  <a16:creationId xmlns:a16="http://schemas.microsoft.com/office/drawing/2014/main" id="{B1C55A0F-DE6D-4BE9-B90E-68577017107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279097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0" name="Freeform 16">
              <a:extLst>
                <a:ext uri="{FF2B5EF4-FFF2-40B4-BE49-F238E27FC236}">
                  <a16:creationId xmlns:a16="http://schemas.microsoft.com/office/drawing/2014/main" id="{6627EE65-8BCE-41D8-BE30-34A95B94247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633003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1" name="Freeform 16">
              <a:extLst>
                <a:ext uri="{FF2B5EF4-FFF2-40B4-BE49-F238E27FC236}">
                  <a16:creationId xmlns:a16="http://schemas.microsoft.com/office/drawing/2014/main" id="{FA999AE1-300A-4580-A684-3752E1FB0EF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986909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2" name="Freeform 16">
              <a:extLst>
                <a:ext uri="{FF2B5EF4-FFF2-40B4-BE49-F238E27FC236}">
                  <a16:creationId xmlns:a16="http://schemas.microsoft.com/office/drawing/2014/main" id="{9BB492A4-E274-4551-A97A-AD8A2538EB6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340815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3" name="Freeform 16">
              <a:extLst>
                <a:ext uri="{FF2B5EF4-FFF2-40B4-BE49-F238E27FC236}">
                  <a16:creationId xmlns:a16="http://schemas.microsoft.com/office/drawing/2014/main" id="{CBF53111-DF01-47C3-8596-B57862E0C31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94721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4" name="Freeform 16">
              <a:extLst>
                <a:ext uri="{FF2B5EF4-FFF2-40B4-BE49-F238E27FC236}">
                  <a16:creationId xmlns:a16="http://schemas.microsoft.com/office/drawing/2014/main" id="{C53F7DDB-439E-47C6-90BD-B22EA9B7CDF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048627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" name="Freeform 16">
              <a:extLst>
                <a:ext uri="{FF2B5EF4-FFF2-40B4-BE49-F238E27FC236}">
                  <a16:creationId xmlns:a16="http://schemas.microsoft.com/office/drawing/2014/main" id="{81E7F6E6-2542-47E1-AE43-9B182D37582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402533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6" name="Freeform 16">
              <a:extLst>
                <a:ext uri="{FF2B5EF4-FFF2-40B4-BE49-F238E27FC236}">
                  <a16:creationId xmlns:a16="http://schemas.microsoft.com/office/drawing/2014/main" id="{E777532A-71A5-494B-820C-48C05EC74CA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756439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7" name="Freeform 16">
              <a:extLst>
                <a:ext uri="{FF2B5EF4-FFF2-40B4-BE49-F238E27FC236}">
                  <a16:creationId xmlns:a16="http://schemas.microsoft.com/office/drawing/2014/main" id="{70329985-9DF6-417E-8BE0-92923294554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110345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8" name="Freeform 16">
              <a:extLst>
                <a:ext uri="{FF2B5EF4-FFF2-40B4-BE49-F238E27FC236}">
                  <a16:creationId xmlns:a16="http://schemas.microsoft.com/office/drawing/2014/main" id="{00252936-908A-4F1A-B1D6-E291EDBA6E0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464251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9" name="Freeform 16">
              <a:extLst>
                <a:ext uri="{FF2B5EF4-FFF2-40B4-BE49-F238E27FC236}">
                  <a16:creationId xmlns:a16="http://schemas.microsoft.com/office/drawing/2014/main" id="{1614E059-CFCA-409A-8521-5A7B0CD0E42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818157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0" name="Freeform 16">
              <a:extLst>
                <a:ext uri="{FF2B5EF4-FFF2-40B4-BE49-F238E27FC236}">
                  <a16:creationId xmlns:a16="http://schemas.microsoft.com/office/drawing/2014/main" id="{D67A4711-AC1A-4F94-B614-DDA70F4AB3E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172063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1" name="Freeform 16">
              <a:extLst>
                <a:ext uri="{FF2B5EF4-FFF2-40B4-BE49-F238E27FC236}">
                  <a16:creationId xmlns:a16="http://schemas.microsoft.com/office/drawing/2014/main" id="{7AC93D6D-B965-4CFB-82B3-C2F8189DD77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525969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2" name="Freeform 16">
              <a:extLst>
                <a:ext uri="{FF2B5EF4-FFF2-40B4-BE49-F238E27FC236}">
                  <a16:creationId xmlns:a16="http://schemas.microsoft.com/office/drawing/2014/main" id="{00CA144B-A572-487C-B67D-E0784F6971C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879862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3" name="Freeform 16">
              <a:extLst>
                <a:ext uri="{FF2B5EF4-FFF2-40B4-BE49-F238E27FC236}">
                  <a16:creationId xmlns:a16="http://schemas.microsoft.com/office/drawing/2014/main" id="{E1487B58-3826-42D4-A325-3E4E04785B1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91211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4" name="Freeform 16">
              <a:extLst>
                <a:ext uri="{FF2B5EF4-FFF2-40B4-BE49-F238E27FC236}">
                  <a16:creationId xmlns:a16="http://schemas.microsoft.com/office/drawing/2014/main" id="{3C65D50D-4B63-4F19-93C9-926E0DA6253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62695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5" name="Freeform 16">
              <a:extLst>
                <a:ext uri="{FF2B5EF4-FFF2-40B4-BE49-F238E27FC236}">
                  <a16:creationId xmlns:a16="http://schemas.microsoft.com/office/drawing/2014/main" id="{91A9FD33-BBFB-4EB4-B633-06A023CB608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16601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6" name="Freeform 16">
              <a:extLst>
                <a:ext uri="{FF2B5EF4-FFF2-40B4-BE49-F238E27FC236}">
                  <a16:creationId xmlns:a16="http://schemas.microsoft.com/office/drawing/2014/main" id="{8A25449F-C96E-43A9-BE7E-8415CB8CA95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70507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7" name="Freeform 16">
              <a:extLst>
                <a:ext uri="{FF2B5EF4-FFF2-40B4-BE49-F238E27FC236}">
                  <a16:creationId xmlns:a16="http://schemas.microsoft.com/office/drawing/2014/main" id="{E852D294-5AE3-4C12-AE2F-1361C06DF29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24413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8" name="Freeform 16">
              <a:extLst>
                <a:ext uri="{FF2B5EF4-FFF2-40B4-BE49-F238E27FC236}">
                  <a16:creationId xmlns:a16="http://schemas.microsoft.com/office/drawing/2014/main" id="{D75B22CF-07E7-4A6F-B17D-758BBE55384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78319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9" name="Freeform 16">
              <a:extLst>
                <a:ext uri="{FF2B5EF4-FFF2-40B4-BE49-F238E27FC236}">
                  <a16:creationId xmlns:a16="http://schemas.microsoft.com/office/drawing/2014/main" id="{45BB4DE2-44BF-43BF-9C16-259FA345031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32225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0" name="Freeform 16">
              <a:extLst>
                <a:ext uri="{FF2B5EF4-FFF2-40B4-BE49-F238E27FC236}">
                  <a16:creationId xmlns:a16="http://schemas.microsoft.com/office/drawing/2014/main" id="{9082519B-328F-4D85-9648-AA99F35AF42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86131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1" name="Freeform 16">
              <a:extLst>
                <a:ext uri="{FF2B5EF4-FFF2-40B4-BE49-F238E27FC236}">
                  <a16:creationId xmlns:a16="http://schemas.microsoft.com/office/drawing/2014/main" id="{D9C1B58C-398E-452F-88B1-1E2D056BC39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40037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2" name="Freeform 16">
              <a:extLst>
                <a:ext uri="{FF2B5EF4-FFF2-40B4-BE49-F238E27FC236}">
                  <a16:creationId xmlns:a16="http://schemas.microsoft.com/office/drawing/2014/main" id="{1215C438-62B6-48E8-93BD-2400CE7DCB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093943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3" name="Freeform 16">
              <a:extLst>
                <a:ext uri="{FF2B5EF4-FFF2-40B4-BE49-F238E27FC236}">
                  <a16:creationId xmlns:a16="http://schemas.microsoft.com/office/drawing/2014/main" id="{74287A1C-61DC-4764-AD91-0D8AE5D32FD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47849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4" name="Freeform 16">
              <a:extLst>
                <a:ext uri="{FF2B5EF4-FFF2-40B4-BE49-F238E27FC236}">
                  <a16:creationId xmlns:a16="http://schemas.microsoft.com/office/drawing/2014/main" id="{935F5F69-3B06-47EE-8A58-9EFC1B83EC6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801755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5" name="Freeform 16">
              <a:extLst>
                <a:ext uri="{FF2B5EF4-FFF2-40B4-BE49-F238E27FC236}">
                  <a16:creationId xmlns:a16="http://schemas.microsoft.com/office/drawing/2014/main" id="{1101FFF9-CF37-4721-8186-544775DE501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55661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6" name="Freeform 16">
              <a:extLst>
                <a:ext uri="{FF2B5EF4-FFF2-40B4-BE49-F238E27FC236}">
                  <a16:creationId xmlns:a16="http://schemas.microsoft.com/office/drawing/2014/main" id="{DA07B02B-AB92-4E6D-BE68-38C0C55A704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509567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7" name="Freeform 16">
              <a:extLst>
                <a:ext uri="{FF2B5EF4-FFF2-40B4-BE49-F238E27FC236}">
                  <a16:creationId xmlns:a16="http://schemas.microsoft.com/office/drawing/2014/main" id="{5C7F6697-9CF8-4C52-8134-856F37E69B5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863473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8" name="Freeform 16">
              <a:extLst>
                <a:ext uri="{FF2B5EF4-FFF2-40B4-BE49-F238E27FC236}">
                  <a16:creationId xmlns:a16="http://schemas.microsoft.com/office/drawing/2014/main" id="{71AE8640-CA8D-45ED-B293-E41C04107BB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217379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9" name="Freeform 16">
              <a:extLst>
                <a:ext uri="{FF2B5EF4-FFF2-40B4-BE49-F238E27FC236}">
                  <a16:creationId xmlns:a16="http://schemas.microsoft.com/office/drawing/2014/main" id="{63C196AF-4D4C-4362-BDBF-EC89D3AF7E1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571285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0" name="Freeform 16">
              <a:extLst>
                <a:ext uri="{FF2B5EF4-FFF2-40B4-BE49-F238E27FC236}">
                  <a16:creationId xmlns:a16="http://schemas.microsoft.com/office/drawing/2014/main" id="{ACA5D87D-1923-4B8B-9B95-C833F20B3FC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25191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1" name="Freeform 16">
              <a:extLst>
                <a:ext uri="{FF2B5EF4-FFF2-40B4-BE49-F238E27FC236}">
                  <a16:creationId xmlns:a16="http://schemas.microsoft.com/office/drawing/2014/main" id="{5168EF6E-C030-46F7-940B-B2259B19D5D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279097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2" name="Freeform 16">
              <a:extLst>
                <a:ext uri="{FF2B5EF4-FFF2-40B4-BE49-F238E27FC236}">
                  <a16:creationId xmlns:a16="http://schemas.microsoft.com/office/drawing/2014/main" id="{A141EFDE-9FF6-4BED-B3E7-F887DDD960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633003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3" name="Freeform 16">
              <a:extLst>
                <a:ext uri="{FF2B5EF4-FFF2-40B4-BE49-F238E27FC236}">
                  <a16:creationId xmlns:a16="http://schemas.microsoft.com/office/drawing/2014/main" id="{F1BD7350-6598-41F6-9255-7CC3E313887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986909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4" name="Freeform 16">
              <a:extLst>
                <a:ext uri="{FF2B5EF4-FFF2-40B4-BE49-F238E27FC236}">
                  <a16:creationId xmlns:a16="http://schemas.microsoft.com/office/drawing/2014/main" id="{22AC9D57-87D8-4EB4-9431-D6A909D9B34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340815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5" name="Freeform 16">
              <a:extLst>
                <a:ext uri="{FF2B5EF4-FFF2-40B4-BE49-F238E27FC236}">
                  <a16:creationId xmlns:a16="http://schemas.microsoft.com/office/drawing/2014/main" id="{5E5F28C9-581C-4582-AFD5-64DAF5C058C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94721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6" name="Freeform 16">
              <a:extLst>
                <a:ext uri="{FF2B5EF4-FFF2-40B4-BE49-F238E27FC236}">
                  <a16:creationId xmlns:a16="http://schemas.microsoft.com/office/drawing/2014/main" id="{A3946BBE-EEEB-45AB-8953-28E740687DE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048627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7" name="Freeform 16">
              <a:extLst>
                <a:ext uri="{FF2B5EF4-FFF2-40B4-BE49-F238E27FC236}">
                  <a16:creationId xmlns:a16="http://schemas.microsoft.com/office/drawing/2014/main" id="{6CBC4E02-AAC1-4F30-A6A1-640557D976C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402533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8" name="Freeform 16">
              <a:extLst>
                <a:ext uri="{FF2B5EF4-FFF2-40B4-BE49-F238E27FC236}">
                  <a16:creationId xmlns:a16="http://schemas.microsoft.com/office/drawing/2014/main" id="{B048D2CD-AC09-4285-A6D5-6EA03B39036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756439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9" name="Freeform 16">
              <a:extLst>
                <a:ext uri="{FF2B5EF4-FFF2-40B4-BE49-F238E27FC236}">
                  <a16:creationId xmlns:a16="http://schemas.microsoft.com/office/drawing/2014/main" id="{15EF59CC-EAE4-472E-9711-C258CA6562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110345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0" name="Freeform 16">
              <a:extLst>
                <a:ext uri="{FF2B5EF4-FFF2-40B4-BE49-F238E27FC236}">
                  <a16:creationId xmlns:a16="http://schemas.microsoft.com/office/drawing/2014/main" id="{0C37583E-F9BD-44A9-BE2D-5885FBF11A0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464251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1" name="Freeform 16">
              <a:extLst>
                <a:ext uri="{FF2B5EF4-FFF2-40B4-BE49-F238E27FC236}">
                  <a16:creationId xmlns:a16="http://schemas.microsoft.com/office/drawing/2014/main" id="{C8F816AA-7759-4D40-8B9F-93CE389699B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818157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2" name="Freeform 16">
              <a:extLst>
                <a:ext uri="{FF2B5EF4-FFF2-40B4-BE49-F238E27FC236}">
                  <a16:creationId xmlns:a16="http://schemas.microsoft.com/office/drawing/2014/main" id="{B65B9489-7839-490A-B77D-E0E3DFA52E4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172063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3" name="Freeform 16">
              <a:extLst>
                <a:ext uri="{FF2B5EF4-FFF2-40B4-BE49-F238E27FC236}">
                  <a16:creationId xmlns:a16="http://schemas.microsoft.com/office/drawing/2014/main" id="{BECB7B9E-23EE-46B4-90EA-B68B9533FE1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525969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4" name="Freeform 16">
              <a:extLst>
                <a:ext uri="{FF2B5EF4-FFF2-40B4-BE49-F238E27FC236}">
                  <a16:creationId xmlns:a16="http://schemas.microsoft.com/office/drawing/2014/main" id="{37F81689-425B-4586-BA28-A52EA6461BD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879862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5" name="Freeform 16">
              <a:extLst>
                <a:ext uri="{FF2B5EF4-FFF2-40B4-BE49-F238E27FC236}">
                  <a16:creationId xmlns:a16="http://schemas.microsoft.com/office/drawing/2014/main" id="{F4E46C55-E55C-4DB9-84CB-12BA4E8360B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91211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6" name="AutoShape 3">
              <a:extLst>
                <a:ext uri="{FF2B5EF4-FFF2-40B4-BE49-F238E27FC236}">
                  <a16:creationId xmlns:a16="http://schemas.microsoft.com/office/drawing/2014/main" id="{9F7F7C91-FA75-4191-AB66-8DE3A6C2C917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9912350" y="127000"/>
              <a:ext cx="400050" cy="42783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267" name="Group 266">
              <a:extLst>
                <a:ext uri="{FF2B5EF4-FFF2-40B4-BE49-F238E27FC236}">
                  <a16:creationId xmlns:a16="http://schemas.microsoft.com/office/drawing/2014/main" id="{B79D6001-5C23-4D4D-89FC-00A862D67E58}"/>
                </a:ext>
              </a:extLst>
            </p:cNvPr>
            <p:cNvGrpSpPr/>
            <p:nvPr userDrawn="1"/>
          </p:nvGrpSpPr>
          <p:grpSpPr>
            <a:xfrm>
              <a:off x="-664463" y="1060450"/>
              <a:ext cx="2884436" cy="4051302"/>
              <a:chOff x="-831850" y="581026"/>
              <a:chExt cx="3567113" cy="5010150"/>
            </a:xfrm>
          </p:grpSpPr>
          <p:sp>
            <p:nvSpPr>
              <p:cNvPr id="272" name="Freeform 10">
                <a:extLst>
                  <a:ext uri="{FF2B5EF4-FFF2-40B4-BE49-F238E27FC236}">
                    <a16:creationId xmlns:a16="http://schemas.microsoft.com/office/drawing/2014/main" id="{93E9F37A-6F37-4C9E-8DC1-2BE2587463E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-831850" y="2471738"/>
                <a:ext cx="3567113" cy="3119438"/>
              </a:xfrm>
              <a:custGeom>
                <a:avLst/>
                <a:gdLst>
                  <a:gd name="T0" fmla="*/ 434 w 464"/>
                  <a:gd name="T1" fmla="*/ 406 h 406"/>
                  <a:gd name="T2" fmla="*/ 30 w 464"/>
                  <a:gd name="T3" fmla="*/ 406 h 406"/>
                  <a:gd name="T4" fmla="*/ 0 w 464"/>
                  <a:gd name="T5" fmla="*/ 376 h 406"/>
                  <a:gd name="T6" fmla="*/ 0 w 464"/>
                  <a:gd name="T7" fmla="*/ 30 h 406"/>
                  <a:gd name="T8" fmla="*/ 30 w 464"/>
                  <a:gd name="T9" fmla="*/ 0 h 406"/>
                  <a:gd name="T10" fmla="*/ 434 w 464"/>
                  <a:gd name="T11" fmla="*/ 0 h 406"/>
                  <a:gd name="T12" fmla="*/ 464 w 464"/>
                  <a:gd name="T13" fmla="*/ 30 h 406"/>
                  <a:gd name="T14" fmla="*/ 464 w 464"/>
                  <a:gd name="T15" fmla="*/ 376 h 406"/>
                  <a:gd name="T16" fmla="*/ 434 w 464"/>
                  <a:gd name="T17" fmla="*/ 406 h 4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64" h="406">
                    <a:moveTo>
                      <a:pt x="434" y="406"/>
                    </a:moveTo>
                    <a:cubicBezTo>
                      <a:pt x="30" y="406"/>
                      <a:pt x="30" y="406"/>
                      <a:pt x="30" y="406"/>
                    </a:cubicBezTo>
                    <a:cubicBezTo>
                      <a:pt x="13" y="406"/>
                      <a:pt x="0" y="393"/>
                      <a:pt x="0" y="376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14"/>
                      <a:pt x="13" y="0"/>
                      <a:pt x="30" y="0"/>
                    </a:cubicBezTo>
                    <a:cubicBezTo>
                      <a:pt x="434" y="0"/>
                      <a:pt x="434" y="0"/>
                      <a:pt x="434" y="0"/>
                    </a:cubicBezTo>
                    <a:cubicBezTo>
                      <a:pt x="450" y="0"/>
                      <a:pt x="464" y="14"/>
                      <a:pt x="464" y="30"/>
                    </a:cubicBezTo>
                    <a:cubicBezTo>
                      <a:pt x="464" y="376"/>
                      <a:pt x="464" y="376"/>
                      <a:pt x="464" y="376"/>
                    </a:cubicBezTo>
                    <a:cubicBezTo>
                      <a:pt x="464" y="393"/>
                      <a:pt x="450" y="406"/>
                      <a:pt x="434" y="406"/>
                    </a:cubicBezTo>
                    <a:close/>
                  </a:path>
                </a:pathLst>
              </a:custGeom>
              <a:noFill/>
              <a:ln w="184150" cap="flat">
                <a:solidFill>
                  <a:srgbClr val="C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3" name="Freeform 11">
                <a:extLst>
                  <a:ext uri="{FF2B5EF4-FFF2-40B4-BE49-F238E27FC236}">
                    <a16:creationId xmlns:a16="http://schemas.microsoft.com/office/drawing/2014/main" id="{9622CA32-E887-4015-BE52-CE59C58A50B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90538" y="3262313"/>
                <a:ext cx="914400" cy="1590675"/>
              </a:xfrm>
              <a:custGeom>
                <a:avLst/>
                <a:gdLst>
                  <a:gd name="T0" fmla="*/ 119 w 119"/>
                  <a:gd name="T1" fmla="*/ 60 h 207"/>
                  <a:gd name="T2" fmla="*/ 60 w 119"/>
                  <a:gd name="T3" fmla="*/ 0 h 207"/>
                  <a:gd name="T4" fmla="*/ 0 w 119"/>
                  <a:gd name="T5" fmla="*/ 60 h 207"/>
                  <a:gd name="T6" fmla="*/ 30 w 119"/>
                  <a:gd name="T7" fmla="*/ 112 h 207"/>
                  <a:gd name="T8" fmla="*/ 11 w 119"/>
                  <a:gd name="T9" fmla="*/ 207 h 207"/>
                  <a:gd name="T10" fmla="*/ 108 w 119"/>
                  <a:gd name="T11" fmla="*/ 207 h 207"/>
                  <a:gd name="T12" fmla="*/ 89 w 119"/>
                  <a:gd name="T13" fmla="*/ 112 h 207"/>
                  <a:gd name="T14" fmla="*/ 119 w 119"/>
                  <a:gd name="T15" fmla="*/ 60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9" h="207">
                    <a:moveTo>
                      <a:pt x="119" y="60"/>
                    </a:moveTo>
                    <a:cubicBezTo>
                      <a:pt x="119" y="27"/>
                      <a:pt x="93" y="0"/>
                      <a:pt x="60" y="0"/>
                    </a:cubicBezTo>
                    <a:cubicBezTo>
                      <a:pt x="27" y="0"/>
                      <a:pt x="0" y="27"/>
                      <a:pt x="0" y="60"/>
                    </a:cubicBezTo>
                    <a:cubicBezTo>
                      <a:pt x="0" y="82"/>
                      <a:pt x="12" y="102"/>
                      <a:pt x="30" y="112"/>
                    </a:cubicBezTo>
                    <a:cubicBezTo>
                      <a:pt x="11" y="207"/>
                      <a:pt x="11" y="207"/>
                      <a:pt x="11" y="207"/>
                    </a:cubicBezTo>
                    <a:cubicBezTo>
                      <a:pt x="108" y="207"/>
                      <a:pt x="108" y="207"/>
                      <a:pt x="108" y="207"/>
                    </a:cubicBezTo>
                    <a:cubicBezTo>
                      <a:pt x="89" y="112"/>
                      <a:pt x="89" y="112"/>
                      <a:pt x="89" y="112"/>
                    </a:cubicBezTo>
                    <a:cubicBezTo>
                      <a:pt x="107" y="102"/>
                      <a:pt x="119" y="82"/>
                      <a:pt x="119" y="60"/>
                    </a:cubicBezTo>
                    <a:close/>
                  </a:path>
                </a:pathLst>
              </a:custGeom>
              <a:solidFill>
                <a:srgbClr val="920000"/>
              </a:solidFill>
              <a:ln w="184150" cap="flat">
                <a:solidFill>
                  <a:srgbClr val="C00000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4" name="Freeform 12">
                <a:extLst>
                  <a:ext uri="{FF2B5EF4-FFF2-40B4-BE49-F238E27FC236}">
                    <a16:creationId xmlns:a16="http://schemas.microsoft.com/office/drawing/2014/main" id="{15857072-129D-4B83-AEDA-E98AD3A5AEF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-239713" y="581026"/>
                <a:ext cx="2382838" cy="1958975"/>
              </a:xfrm>
              <a:custGeom>
                <a:avLst/>
                <a:gdLst>
                  <a:gd name="T0" fmla="*/ 0 w 310"/>
                  <a:gd name="T1" fmla="*/ 253 h 255"/>
                  <a:gd name="T2" fmla="*/ 0 w 310"/>
                  <a:gd name="T3" fmla="*/ 155 h 255"/>
                  <a:gd name="T4" fmla="*/ 155 w 310"/>
                  <a:gd name="T5" fmla="*/ 0 h 255"/>
                  <a:gd name="T6" fmla="*/ 310 w 310"/>
                  <a:gd name="T7" fmla="*/ 155 h 255"/>
                  <a:gd name="T8" fmla="*/ 310 w 310"/>
                  <a:gd name="T9" fmla="*/ 255 h 2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0" h="255">
                    <a:moveTo>
                      <a:pt x="0" y="253"/>
                    </a:moveTo>
                    <a:cubicBezTo>
                      <a:pt x="0" y="155"/>
                      <a:pt x="0" y="155"/>
                      <a:pt x="0" y="155"/>
                    </a:cubicBezTo>
                    <a:cubicBezTo>
                      <a:pt x="0" y="69"/>
                      <a:pt x="69" y="0"/>
                      <a:pt x="155" y="0"/>
                    </a:cubicBezTo>
                    <a:cubicBezTo>
                      <a:pt x="240" y="0"/>
                      <a:pt x="310" y="69"/>
                      <a:pt x="310" y="155"/>
                    </a:cubicBezTo>
                    <a:cubicBezTo>
                      <a:pt x="310" y="255"/>
                      <a:pt x="310" y="255"/>
                      <a:pt x="310" y="255"/>
                    </a:cubicBezTo>
                  </a:path>
                </a:pathLst>
              </a:custGeom>
              <a:noFill/>
              <a:ln w="184150" cap="flat">
                <a:solidFill>
                  <a:srgbClr val="C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68" name="Rectangle 267">
              <a:extLst>
                <a:ext uri="{FF2B5EF4-FFF2-40B4-BE49-F238E27FC236}">
                  <a16:creationId xmlns:a16="http://schemas.microsoft.com/office/drawing/2014/main" id="{395FD607-A9EB-4369-8C8B-71A1A9564207}"/>
                </a:ext>
              </a:extLst>
            </p:cNvPr>
            <p:cNvSpPr/>
            <p:nvPr userDrawn="1"/>
          </p:nvSpPr>
          <p:spPr>
            <a:xfrm>
              <a:off x="-1327308" y="-152400"/>
              <a:ext cx="1325690" cy="65278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9" name="Rectangle 268">
              <a:extLst>
                <a:ext uri="{FF2B5EF4-FFF2-40B4-BE49-F238E27FC236}">
                  <a16:creationId xmlns:a16="http://schemas.microsoft.com/office/drawing/2014/main" id="{5CCAC69A-2B74-4981-825D-C3244AD95072}"/>
                </a:ext>
              </a:extLst>
            </p:cNvPr>
            <p:cNvSpPr/>
            <p:nvPr userDrawn="1"/>
          </p:nvSpPr>
          <p:spPr>
            <a:xfrm>
              <a:off x="10973671" y="-152400"/>
              <a:ext cx="1325690" cy="65278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0" name="Rectangle 269">
              <a:extLst>
                <a:ext uri="{FF2B5EF4-FFF2-40B4-BE49-F238E27FC236}">
                  <a16:creationId xmlns:a16="http://schemas.microsoft.com/office/drawing/2014/main" id="{660DB5A1-D3C7-4B82-A883-81AAAD318502}"/>
                </a:ext>
              </a:extLst>
            </p:cNvPr>
            <p:cNvSpPr/>
            <p:nvPr userDrawn="1"/>
          </p:nvSpPr>
          <p:spPr>
            <a:xfrm rot="16200000">
              <a:off x="5129275" y="-5934192"/>
              <a:ext cx="405411" cy="1146406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1" name="Rectangle 270">
              <a:extLst>
                <a:ext uri="{FF2B5EF4-FFF2-40B4-BE49-F238E27FC236}">
                  <a16:creationId xmlns:a16="http://schemas.microsoft.com/office/drawing/2014/main" id="{02F05F0F-A34E-4FE9-AFF6-B23AF6C59A1F}"/>
                </a:ext>
              </a:extLst>
            </p:cNvPr>
            <p:cNvSpPr/>
            <p:nvPr userDrawn="1"/>
          </p:nvSpPr>
          <p:spPr>
            <a:xfrm rot="16200000">
              <a:off x="5129270" y="643723"/>
              <a:ext cx="405411" cy="1146406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62072" y="3767328"/>
            <a:ext cx="7461504" cy="590931"/>
          </a:xfrm>
        </p:spPr>
        <p:txBody>
          <a:bodyPr/>
          <a:lstStyle>
            <a:lvl1pPr algn="l"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862072" y="4361688"/>
            <a:ext cx="7461504" cy="525463"/>
          </a:xfrm>
        </p:spPr>
        <p:txBody>
          <a:bodyPr/>
          <a:lstStyle>
            <a:lvl1pPr marL="0" indent="0" algn="l">
              <a:buFontTx/>
              <a:buNone/>
              <a:defRPr sz="2400" b="0">
                <a:solidFill>
                  <a:schemeClr val="tx1"/>
                </a:solidFill>
                <a:latin typeface="Trebuchet MS" panose="020B0603020202020204" pitchFamily="34" charset="0"/>
              </a:defRPr>
            </a:lvl1pPr>
            <a:lvl2pPr marL="571500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90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62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91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46735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A7112A4-5D5B-4EFA-A84C-A0A181665097}"/>
              </a:ext>
            </a:extLst>
          </p:cNvPr>
          <p:cNvSpPr/>
          <p:nvPr userDrawn="1"/>
        </p:nvSpPr>
        <p:spPr>
          <a:xfrm>
            <a:off x="9859926" y="5721963"/>
            <a:ext cx="1006548" cy="3173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3580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8828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DEMO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5169473"/>
            <a:ext cx="9976104" cy="535531"/>
          </a:xfrm>
        </p:spPr>
        <p:txBody>
          <a:bodyPr anchor="ctr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807432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n object&#10;&#10;Description automatically generated">
            <a:extLst>
              <a:ext uri="{FF2B5EF4-FFF2-40B4-BE49-F238E27FC236}">
                <a16:creationId xmlns:a16="http://schemas.microsoft.com/office/drawing/2014/main" id="{DB5BC97F-BE1C-4CC1-A0F8-EF37ABD2FDB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1972" t="57574" r="35602"/>
          <a:stretch/>
        </p:blipFill>
        <p:spPr>
          <a:xfrm>
            <a:off x="0" y="0"/>
            <a:ext cx="10972800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9194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Subtitle, and Content with 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661226"/>
            <a:ext cx="9976104" cy="590931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6750" y="2103035"/>
            <a:ext cx="9948672" cy="3718925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2000">
                <a:solidFill>
                  <a:schemeClr val="bg1"/>
                </a:solidFill>
              </a:defRPr>
            </a:lvl1pPr>
            <a:lvl2pPr marL="571500" indent="0">
              <a:buClr>
                <a:schemeClr val="bg2"/>
              </a:buClr>
              <a:buSzPct val="100000"/>
              <a:buFontTx/>
              <a:buNone/>
              <a:defRPr sz="1800">
                <a:solidFill>
                  <a:schemeClr val="bg1"/>
                </a:solidFill>
              </a:defRPr>
            </a:lvl2pPr>
            <a:lvl3pPr marL="1089025" indent="0">
              <a:buClr>
                <a:schemeClr val="bg2"/>
              </a:buClr>
              <a:buSzPct val="100000"/>
              <a:buFontTx/>
              <a:buNone/>
              <a:defRPr sz="1600">
                <a:solidFill>
                  <a:schemeClr val="bg1"/>
                </a:solidFill>
              </a:defRPr>
            </a:lvl3pPr>
            <a:lvl4pPr marL="1774825" indent="-228600"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4pPr>
            <a:lvl5pPr marL="2117725" indent="-228600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98348" y="1183333"/>
            <a:ext cx="9976104" cy="525463"/>
          </a:xfrm>
        </p:spPr>
        <p:txBody>
          <a:bodyPr/>
          <a:lstStyle>
            <a:lvl1pPr marL="0" indent="0" algn="ctr">
              <a:buFontTx/>
              <a:buNone/>
              <a:defRPr sz="24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571500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90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62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91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284219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lose up of a spider&#10;&#10;Description automatically generated">
            <a:extLst>
              <a:ext uri="{FF2B5EF4-FFF2-40B4-BE49-F238E27FC236}">
                <a16:creationId xmlns:a16="http://schemas.microsoft.com/office/drawing/2014/main" id="{312387AB-4080-4B69-BFCF-F134EF12C7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0305" t="3895" r="12403" b="26543"/>
          <a:stretch/>
        </p:blipFill>
        <p:spPr>
          <a:xfrm>
            <a:off x="0" y="0"/>
            <a:ext cx="10972800" cy="6172200"/>
          </a:xfrm>
          <a:prstGeom prst="rect">
            <a:avLst/>
          </a:prstGeom>
        </p:spPr>
      </p:pic>
      <p:pic>
        <p:nvPicPr>
          <p:cNvPr id="10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B8805453-93BD-4B24-A658-29DCC011299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913889" y="4436465"/>
            <a:ext cx="1601595" cy="1298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077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521208"/>
            <a:ext cx="9976104" cy="590931"/>
          </a:xfrm>
        </p:spPr>
        <p:txBody>
          <a:bodyPr/>
          <a:lstStyle>
            <a:lvl1pPr algn="ctr"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6750" y="2103035"/>
            <a:ext cx="9948672" cy="3718925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1400">
                <a:solidFill>
                  <a:schemeClr val="accent4"/>
                </a:solidFill>
              </a:defRPr>
            </a:lvl1pPr>
            <a:lvl2pPr marL="571500" indent="0">
              <a:buClr>
                <a:schemeClr val="bg2"/>
              </a:buClr>
              <a:buSzPct val="100000"/>
              <a:buFontTx/>
              <a:buNone/>
              <a:defRPr sz="1200">
                <a:solidFill>
                  <a:schemeClr val="accent4"/>
                </a:solidFill>
              </a:defRPr>
            </a:lvl2pPr>
            <a:lvl3pPr marL="1089025" indent="0">
              <a:buClr>
                <a:schemeClr val="bg2"/>
              </a:buClr>
              <a:buSzPct val="100000"/>
              <a:buFontTx/>
              <a:buNone/>
              <a:defRPr sz="1100">
                <a:solidFill>
                  <a:schemeClr val="accent4"/>
                </a:solidFill>
              </a:defRPr>
            </a:lvl3pPr>
            <a:lvl4pPr marL="1774825" indent="-228600"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4pPr>
            <a:lvl5pPr marL="2117725" indent="-228600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98348" y="1088136"/>
            <a:ext cx="9976104" cy="525463"/>
          </a:xfrm>
        </p:spPr>
        <p:txBody>
          <a:bodyPr/>
          <a:lstStyle>
            <a:lvl1pPr marL="0" indent="0" algn="ctr">
              <a:buFontTx/>
              <a:buNone/>
              <a:defRPr sz="18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571500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90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62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91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937016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_ICON_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521208"/>
            <a:ext cx="9976104" cy="590931"/>
          </a:xfrm>
        </p:spPr>
        <p:txBody>
          <a:bodyPr/>
          <a:lstStyle>
            <a:lvl1pPr algn="ctr"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6750" y="2103035"/>
            <a:ext cx="9948672" cy="3718925"/>
          </a:xfrm>
        </p:spPr>
        <p:txBody>
          <a:bodyPr/>
          <a:lstStyle>
            <a:lvl1pPr marL="230188" indent="-230188">
              <a:buClr>
                <a:schemeClr val="bg2"/>
              </a:buClr>
              <a:buSzPct val="75000"/>
              <a:buFontTx/>
              <a:buBlip>
                <a:blip r:embed="rId2"/>
              </a:buBlip>
              <a:defRPr sz="1400">
                <a:solidFill>
                  <a:schemeClr val="accent4"/>
                </a:solidFill>
              </a:defRPr>
            </a:lvl1pPr>
            <a:lvl2pPr marL="800100" indent="-228600">
              <a:buClr>
                <a:schemeClr val="bg2"/>
              </a:buClr>
              <a:buSzPct val="75000"/>
              <a:buFontTx/>
              <a:buBlip>
                <a:blip r:embed="rId2"/>
              </a:buBlip>
              <a:defRPr sz="1200">
                <a:solidFill>
                  <a:schemeClr val="accent4"/>
                </a:solidFill>
              </a:defRPr>
            </a:lvl2pPr>
            <a:lvl3pPr marL="1258888" indent="-169863">
              <a:buClr>
                <a:schemeClr val="bg2"/>
              </a:buClr>
              <a:buSzPct val="75000"/>
              <a:buFontTx/>
              <a:buBlip>
                <a:blip r:embed="rId2"/>
              </a:buBlip>
              <a:defRPr sz="1100">
                <a:solidFill>
                  <a:schemeClr val="accent4"/>
                </a:solidFill>
              </a:defRPr>
            </a:lvl3pPr>
            <a:lvl4pPr marL="1774825" indent="-228600">
              <a:buClr>
                <a:schemeClr val="bg2"/>
              </a:buClr>
              <a:buSzPct val="75000"/>
              <a:buFontTx/>
              <a:buBlip>
                <a:blip r:embed="rId2"/>
              </a:buBlip>
              <a:defRPr sz="1000">
                <a:solidFill>
                  <a:schemeClr val="accent4"/>
                </a:solidFill>
                <a:latin typeface="Trebuchet MS" panose="020B0603020202020204" pitchFamily="34" charset="0"/>
              </a:defRPr>
            </a:lvl4pPr>
            <a:lvl5pPr marL="2117725" indent="-228600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98348" y="1088136"/>
            <a:ext cx="9976104" cy="525463"/>
          </a:xfrm>
        </p:spPr>
        <p:txBody>
          <a:bodyPr/>
          <a:lstStyle>
            <a:lvl1pPr marL="0" indent="0" algn="ctr">
              <a:buFontTx/>
              <a:buNone/>
              <a:defRPr sz="18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571500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90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62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91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205684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521208"/>
            <a:ext cx="9976104" cy="590931"/>
          </a:xfrm>
        </p:spPr>
        <p:txBody>
          <a:bodyPr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6750" y="2103035"/>
            <a:ext cx="9948672" cy="3718925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1400">
                <a:solidFill>
                  <a:schemeClr val="accent4"/>
                </a:solidFill>
              </a:defRPr>
            </a:lvl1pPr>
            <a:lvl2pPr marL="571500" indent="0">
              <a:buClr>
                <a:schemeClr val="bg2"/>
              </a:buClr>
              <a:buSzPct val="100000"/>
              <a:buFontTx/>
              <a:buNone/>
              <a:defRPr sz="1200">
                <a:solidFill>
                  <a:schemeClr val="accent4"/>
                </a:solidFill>
              </a:defRPr>
            </a:lvl2pPr>
            <a:lvl3pPr marL="1089025" indent="0">
              <a:buClr>
                <a:schemeClr val="bg2"/>
              </a:buClr>
              <a:buSzPct val="100000"/>
              <a:buFontTx/>
              <a:buNone/>
              <a:defRPr sz="1100">
                <a:solidFill>
                  <a:schemeClr val="accent4"/>
                </a:solidFill>
              </a:defRPr>
            </a:lvl3pPr>
            <a:lvl4pPr marL="1774825" indent="-228600"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4pPr>
            <a:lvl5pPr marL="2117725" indent="-228600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98348" y="1088136"/>
            <a:ext cx="9976104" cy="525463"/>
          </a:xfrm>
        </p:spPr>
        <p:txBody>
          <a:bodyPr/>
          <a:lstStyle>
            <a:lvl1pPr marL="0" indent="0" algn="ctr">
              <a:buFontTx/>
              <a:buNone/>
              <a:defRPr sz="18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571500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90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62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91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168283" y="5775855"/>
            <a:ext cx="2762866" cy="248142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b"/>
          <a:lstStyle/>
          <a:p>
            <a:pPr marL="0" marR="0" lvl="0" indent="0" algn="l" defTabSz="4572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1" i="0" kern="0">
                <a:solidFill>
                  <a:schemeClr val="bg1"/>
                </a:solidFill>
                <a:latin typeface="Trebuchet MS"/>
              </a:rPr>
              <a:t>NVIDIA CONFIDENTIAL. DO NOT DISTRIBUTE.</a:t>
            </a:r>
          </a:p>
        </p:txBody>
      </p:sp>
    </p:spTree>
    <p:extLst>
      <p:ext uri="{BB962C8B-B14F-4D97-AF65-F5344CB8AC3E}">
        <p14:creationId xmlns:p14="http://schemas.microsoft.com/office/powerpoint/2010/main" val="36919205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Content - NO LOGO &amp; PAGE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521208"/>
            <a:ext cx="9976104" cy="590931"/>
          </a:xfrm>
        </p:spPr>
        <p:txBody>
          <a:bodyPr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64" y="2103035"/>
            <a:ext cx="9948672" cy="3693758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1400">
                <a:solidFill>
                  <a:schemeClr val="accent4"/>
                </a:solidFill>
              </a:defRPr>
            </a:lvl1pPr>
            <a:lvl2pPr marL="571500" indent="0">
              <a:buClr>
                <a:schemeClr val="bg2"/>
              </a:buClr>
              <a:buSzPct val="100000"/>
              <a:buFontTx/>
              <a:buNone/>
              <a:defRPr sz="1200">
                <a:solidFill>
                  <a:schemeClr val="accent4"/>
                </a:solidFill>
              </a:defRPr>
            </a:lvl2pPr>
            <a:lvl3pPr marL="1089025" indent="0">
              <a:buClr>
                <a:schemeClr val="bg2"/>
              </a:buClr>
              <a:buSzPct val="100000"/>
              <a:buFontTx/>
              <a:buNone/>
              <a:defRPr sz="1200">
                <a:solidFill>
                  <a:schemeClr val="accent4"/>
                </a:solidFill>
              </a:defRPr>
            </a:lvl3pPr>
            <a:lvl4pPr marL="1774825" indent="-228600"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4pPr>
            <a:lvl5pPr marL="2117725" indent="-228600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98348" y="1088136"/>
            <a:ext cx="9976104" cy="525463"/>
          </a:xfrm>
        </p:spPr>
        <p:txBody>
          <a:bodyPr/>
          <a:lstStyle>
            <a:lvl1pPr marL="0" indent="0" algn="ctr">
              <a:buFontTx/>
              <a:buNone/>
              <a:defRPr sz="18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571500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90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62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91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18D8CF8-E6F1-4C71-A0F0-EB56510727F2}"/>
              </a:ext>
            </a:extLst>
          </p:cNvPr>
          <p:cNvSpPr/>
          <p:nvPr userDrawn="1"/>
        </p:nvSpPr>
        <p:spPr>
          <a:xfrm>
            <a:off x="9868093" y="5829880"/>
            <a:ext cx="1104707" cy="342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2640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Photo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32" y="1798590"/>
            <a:ext cx="4204402" cy="618631"/>
          </a:xfrm>
        </p:spPr>
        <p:txBody>
          <a:bodyPr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9231" y="3071579"/>
            <a:ext cx="4192841" cy="2517089"/>
          </a:xfrm>
        </p:spPr>
        <p:txBody>
          <a:bodyPr/>
          <a:lstStyle>
            <a:lvl1pPr marL="0" indent="0"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SzPct val="100000"/>
              <a:buFontTx/>
              <a:buNone/>
              <a:defRPr sz="1200">
                <a:solidFill>
                  <a:schemeClr val="accent4"/>
                </a:solidFill>
              </a:defRPr>
            </a:lvl1pPr>
            <a:lvl2pPr marL="571500" indent="0"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SzPct val="100000"/>
              <a:buFontTx/>
              <a:buNone/>
              <a:defRPr sz="1100">
                <a:solidFill>
                  <a:schemeClr val="accent4"/>
                </a:solidFill>
              </a:defRPr>
            </a:lvl2pPr>
            <a:lvl3pPr marL="1089025" indent="0"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SzPct val="100000"/>
              <a:buFontTx/>
              <a:buNone/>
              <a:defRPr sz="1100">
                <a:solidFill>
                  <a:schemeClr val="accent4"/>
                </a:solidFill>
              </a:defRPr>
            </a:lvl3pPr>
            <a:lvl4pPr marL="1774825" indent="-228600"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4pPr>
            <a:lvl5pPr marL="2117725" indent="-228600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19232" y="2348397"/>
            <a:ext cx="4204402" cy="525463"/>
          </a:xfrm>
        </p:spPr>
        <p:txBody>
          <a:bodyPr/>
          <a:lstStyle>
            <a:lvl1pPr marL="0" indent="0" algn="l">
              <a:buFontTx/>
              <a:buNone/>
              <a:defRPr sz="18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571500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90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62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91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208F0BB-1BE0-4D37-802F-86688BB7AF78}"/>
              </a:ext>
            </a:extLst>
          </p:cNvPr>
          <p:cNvSpPr/>
          <p:nvPr userDrawn="1"/>
        </p:nvSpPr>
        <p:spPr>
          <a:xfrm>
            <a:off x="9636012" y="5699915"/>
            <a:ext cx="1336788" cy="47228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6661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ernat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0" y="1798590"/>
            <a:ext cx="5440680" cy="618631"/>
          </a:xfrm>
        </p:spPr>
        <p:txBody>
          <a:bodyPr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83480" y="2916936"/>
            <a:ext cx="5431536" cy="2517089"/>
          </a:xfrm>
        </p:spPr>
        <p:txBody>
          <a:bodyPr/>
          <a:lstStyle>
            <a:lvl1pPr marL="0" indent="0"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SzPct val="100000"/>
              <a:buFontTx/>
              <a:buNone/>
              <a:defRPr sz="1200">
                <a:solidFill>
                  <a:schemeClr val="accent4"/>
                </a:solidFill>
              </a:defRPr>
            </a:lvl1pPr>
            <a:lvl2pPr marL="571500" indent="0"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SzPct val="100000"/>
              <a:buFontTx/>
              <a:buNone/>
              <a:defRPr sz="1100">
                <a:solidFill>
                  <a:schemeClr val="accent4"/>
                </a:solidFill>
              </a:defRPr>
            </a:lvl2pPr>
            <a:lvl3pPr marL="1089025" indent="0"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SzPct val="100000"/>
              <a:buFontTx/>
              <a:buNone/>
              <a:defRPr sz="1100">
                <a:solidFill>
                  <a:schemeClr val="accent4"/>
                </a:solidFill>
              </a:defRPr>
            </a:lvl3pPr>
            <a:lvl4pPr marL="1774825" indent="-228600"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4pPr>
            <a:lvl5pPr marL="2117725" indent="-228600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983480" y="2368296"/>
            <a:ext cx="5440680" cy="525463"/>
          </a:xfrm>
        </p:spPr>
        <p:txBody>
          <a:bodyPr/>
          <a:lstStyle>
            <a:lvl1pPr marL="0" indent="0" algn="l">
              <a:buFontTx/>
              <a:buNone/>
              <a:defRPr sz="18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571500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90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62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91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208F0BB-1BE0-4D37-802F-86688BB7AF78}"/>
              </a:ext>
            </a:extLst>
          </p:cNvPr>
          <p:cNvSpPr/>
          <p:nvPr userDrawn="1"/>
        </p:nvSpPr>
        <p:spPr>
          <a:xfrm>
            <a:off x="9636012" y="5699915"/>
            <a:ext cx="1336788" cy="47228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9074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6302B7CA-37AE-4D42-BAAD-C239CA228AB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65967" t="57160" r="5663" b="17308"/>
          <a:stretch/>
        </p:blipFill>
        <p:spPr>
          <a:xfrm>
            <a:off x="0" y="0"/>
            <a:ext cx="10972800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799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99743" y="521208"/>
            <a:ext cx="9973315" cy="5909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17402" y="2002368"/>
            <a:ext cx="9948931" cy="37342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9749165" y="5857880"/>
            <a:ext cx="32102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algn="ctr">
              <a:defRPr sz="4400" cap="all">
                <a:solidFill>
                  <a:schemeClr val="bg1"/>
                </a:solidFill>
                <a:latin typeface="Century Gothic" pitchFamily="34" charset="0"/>
              </a:defRPr>
            </a:lvl1pPr>
          </a:lstStyle>
          <a:p>
            <a:pPr algn="r"/>
            <a:fld id="{9EF62655-870B-4C06-BC3D-C67D37BAE36D}" type="slidenum">
              <a:rPr lang="en-US" sz="700" kern="1200" smtClean="0">
                <a:solidFill>
                  <a:schemeClr val="accent5"/>
                </a:solidFill>
                <a:latin typeface="Trebuchet MS" panose="020B0603020202020204" pitchFamily="34" charset="0"/>
                <a:ea typeface="MS PGothic" pitchFamily="34" charset="-128"/>
                <a:cs typeface="+mn-cs"/>
              </a:rPr>
              <a:pPr algn="r"/>
              <a:t>‹#›</a:t>
            </a:fld>
            <a:r>
              <a:rPr lang="en-US" sz="900" cap="none" baseline="0">
                <a:solidFill>
                  <a:schemeClr val="accent5"/>
                </a:solidFill>
              </a:rPr>
              <a:t> </a:t>
            </a:r>
            <a:endParaRPr lang="en-US" sz="900" cap="none">
              <a:solidFill>
                <a:schemeClr val="accent5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A97EF6C-CD1B-46EA-95AA-C34DEE8C7153}"/>
              </a:ext>
            </a:extLst>
          </p:cNvPr>
          <p:cNvPicPr>
            <a:picLocks noChangeAspect="1"/>
          </p:cNvPicPr>
          <p:nvPr userDrawn="1"/>
        </p:nvPicPr>
        <p:blipFill>
          <a:blip r:embed="rId19"/>
          <a:stretch>
            <a:fillRect/>
          </a:stretch>
        </p:blipFill>
        <p:spPr>
          <a:xfrm>
            <a:off x="10288289" y="5814736"/>
            <a:ext cx="475887" cy="237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690729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980" r:id="rId1"/>
    <p:sldLayoutId id="2147483985" r:id="rId2"/>
    <p:sldLayoutId id="2147483896" r:id="rId3"/>
    <p:sldLayoutId id="2147483981" r:id="rId4"/>
    <p:sldLayoutId id="2147483971" r:id="rId5"/>
    <p:sldLayoutId id="2147483988" r:id="rId6"/>
    <p:sldLayoutId id="2147483969" r:id="rId7"/>
    <p:sldLayoutId id="2147483990" r:id="rId8"/>
    <p:sldLayoutId id="2147483989" r:id="rId9"/>
    <p:sldLayoutId id="2147483919" r:id="rId10"/>
    <p:sldLayoutId id="2147483954" r:id="rId11"/>
    <p:sldLayoutId id="2147483984" r:id="rId12"/>
    <p:sldLayoutId id="2147483898" r:id="rId13"/>
    <p:sldLayoutId id="2147483926" r:id="rId14"/>
    <p:sldLayoutId id="2147483899" r:id="rId15"/>
    <p:sldLayoutId id="2147483901" r:id="rId16"/>
    <p:sldLayoutId id="2147483992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 ftr="0" dt="0"/>
  <p:txStyles>
    <p:titleStyle>
      <a:lvl1pPr algn="ctr" rtl="0" fontAlgn="base">
        <a:lnSpc>
          <a:spcPct val="90000"/>
        </a:lnSpc>
        <a:spcBef>
          <a:spcPct val="0"/>
        </a:spcBef>
        <a:spcAft>
          <a:spcPct val="0"/>
        </a:spcAft>
        <a:defRPr sz="3600" b="0" cap="all" baseline="0">
          <a:solidFill>
            <a:schemeClr val="bg1"/>
          </a:solidFill>
          <a:latin typeface="Trebuchet MS" panose="020B0603020202020204" pitchFamily="34" charset="0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9pPr>
    </p:titleStyle>
    <p:bodyStyle>
      <a:lvl1pPr marL="0" indent="0" algn="l" rtl="0" fontAlgn="base">
        <a:lnSpc>
          <a:spcPct val="90000"/>
        </a:lnSpc>
        <a:spcBef>
          <a:spcPts val="900"/>
        </a:spcBef>
        <a:spcAft>
          <a:spcPts val="900"/>
        </a:spcAft>
        <a:buClr>
          <a:schemeClr val="bg2"/>
        </a:buClr>
        <a:buSzPct val="100000"/>
        <a:buFontTx/>
        <a:buNone/>
        <a:defRPr sz="1400" b="0">
          <a:solidFill>
            <a:schemeClr val="accent4"/>
          </a:solidFill>
          <a:latin typeface="Trebuchet MS" pitchFamily="34" charset="0"/>
          <a:ea typeface="+mn-ea"/>
          <a:cs typeface="+mn-cs"/>
        </a:defRPr>
      </a:lvl1pPr>
      <a:lvl2pPr marL="571500" indent="0" algn="l" rtl="0" fontAlgn="base">
        <a:lnSpc>
          <a:spcPct val="90000"/>
        </a:lnSpc>
        <a:spcBef>
          <a:spcPts val="900"/>
        </a:spcBef>
        <a:spcAft>
          <a:spcPts val="900"/>
        </a:spcAft>
        <a:buClr>
          <a:schemeClr val="bg2"/>
        </a:buClr>
        <a:buSzPct val="100000"/>
        <a:buFontTx/>
        <a:buNone/>
        <a:defRPr sz="1200" b="0">
          <a:solidFill>
            <a:schemeClr val="accent4"/>
          </a:solidFill>
          <a:latin typeface="Trebuchet MS" pitchFamily="34" charset="0"/>
        </a:defRPr>
      </a:lvl2pPr>
      <a:lvl3pPr marL="1089025" indent="0" algn="l" rtl="0" fontAlgn="base">
        <a:lnSpc>
          <a:spcPct val="90000"/>
        </a:lnSpc>
        <a:spcBef>
          <a:spcPts val="900"/>
        </a:spcBef>
        <a:spcAft>
          <a:spcPts val="900"/>
        </a:spcAft>
        <a:buClr>
          <a:schemeClr val="bg2"/>
        </a:buClr>
        <a:buSzPct val="100000"/>
        <a:buFontTx/>
        <a:buNone/>
        <a:defRPr sz="1100" b="0">
          <a:solidFill>
            <a:schemeClr val="accent4"/>
          </a:solidFill>
          <a:latin typeface="Trebuchet MS" pitchFamily="34" charset="0"/>
        </a:defRPr>
      </a:lvl3pPr>
      <a:lvl4pPr marL="1774825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bg1"/>
          </a:solidFill>
          <a:latin typeface="+mn-lt"/>
        </a:defRPr>
      </a:lvl4pPr>
      <a:lvl5pPr marL="2117725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5pPr>
      <a:lvl6pPr marL="2574925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6pPr>
      <a:lvl7pPr marL="3032125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7pPr>
      <a:lvl8pPr marL="3489325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8pPr>
      <a:lvl9pPr marL="3946525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scipy.org/doc/numpy/reference/ufuncs.html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://docs.scipy.org/doc/numpy/reference/ufuncs.html" TargetMode="Externa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keipertk/uc-pygpu-workshop" TargetMode="External"/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numba.pydata.org/numba-doc/dev/cuda/kernels.html" TargetMode="Externa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hyperlink" Target="http://numba.pydata.org/numba-doc/latest/cuda/cudapysupported.html" TargetMode="Externa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hyperlink" Target="https://people.sc.fsu.edu/~jburkardt/py_src/md/md.html" TargetMode="Externa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7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-cupy.chainer.org/en/stable/reference/difference.html" TargetMode="External"/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hyperlink" Target="https://dask.org/" TargetMode="External"/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hyperlink" Target="https://blog.dask.org/2019/03/18/dask-nep18" TargetMode="External"/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hyperlink" Target="https://distributed.dask.org/en/latest/client.html" TargetMode="Externa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11"/>
          <p:cNvSpPr>
            <a:spLocks noGrp="1"/>
          </p:cNvSpPr>
          <p:nvPr>
            <p:ph type="subTitle" idx="1"/>
          </p:nvPr>
        </p:nvSpPr>
        <p:spPr>
          <a:xfrm>
            <a:off x="685800" y="5056838"/>
            <a:ext cx="5815584" cy="595615"/>
          </a:xfrm>
        </p:spPr>
        <p:txBody>
          <a:bodyPr/>
          <a:lstStyle/>
          <a:p>
            <a:r>
              <a:rPr lang="en-US">
                <a:latin typeface="Trebuchet MS"/>
              </a:rPr>
              <a:t>Kristopher </a:t>
            </a:r>
            <a:r>
              <a:rPr lang="en-US" err="1">
                <a:latin typeface="Trebuchet MS"/>
              </a:rPr>
              <a:t>Keipert</a:t>
            </a:r>
            <a:endParaRPr lang="en-US" err="1"/>
          </a:p>
          <a:p>
            <a:r>
              <a:rPr lang="en-US">
                <a:latin typeface="Trebuchet MS"/>
              </a:rPr>
              <a:t>kkeipert@nvidia.com</a:t>
            </a:r>
          </a:p>
          <a:p>
            <a:r>
              <a:rPr lang="en-US">
                <a:latin typeface="Trebuchet MS"/>
              </a:rPr>
              <a:t>June 3, 2020</a:t>
            </a:r>
          </a:p>
        </p:txBody>
      </p:sp>
      <p:sp>
        <p:nvSpPr>
          <p:cNvPr id="5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PYTHON PROGRAMMING FOR GPUs</a:t>
            </a:r>
          </a:p>
        </p:txBody>
      </p:sp>
    </p:spTree>
    <p:extLst>
      <p:ext uri="{BB962C8B-B14F-4D97-AF65-F5344CB8AC3E}">
        <p14:creationId xmlns:p14="http://schemas.microsoft.com/office/powerpoint/2010/main" val="31167700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743CFC-C62F-4B77-B086-F92A101B3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rebuchet MS"/>
              </a:rPr>
              <a:t>TL;DR - OVERALL PYTHON CODING RECOMMENDATIONS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56021E-219B-427C-A7C0-987AB27153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124" y="1587396"/>
            <a:ext cx="9948672" cy="3718925"/>
          </a:xfrm>
        </p:spPr>
        <p:txBody>
          <a:bodyPr/>
          <a:lstStyle/>
          <a:p>
            <a:pPr marL="285750" indent="-285750" fontAlgn="ctr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>
                <a:latin typeface="Trebuchet MS"/>
              </a:rPr>
              <a:t>Make sure you have a relevant test suite</a:t>
            </a:r>
          </a:p>
          <a:p>
            <a:pPr marL="857250" lvl="1" indent="-285750" fontAlgn="ctr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>
                <a:latin typeface="Trebuchet MS"/>
              </a:rPr>
              <a:t>Unit tests helpful for detecting where the problem is when extending for GPU</a:t>
            </a:r>
          </a:p>
          <a:p>
            <a:pPr marL="857250" lvl="1" indent="-285750" fontAlgn="ctr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>
                <a:latin typeface="Trebuchet MS"/>
              </a:rPr>
              <a:t>End-to-end tests also helpful - need to be aware of numerical sensitivities</a:t>
            </a:r>
          </a:p>
          <a:p>
            <a:pPr marL="857250" lvl="1" indent="-285750" fontAlgn="ctr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>
                <a:latin typeface="Trebuchet MS"/>
              </a:rPr>
              <a:t>Benchmarks: good to measure wall time before / during / after your porting efforts</a:t>
            </a:r>
          </a:p>
          <a:p>
            <a:pPr marL="285750" indent="-285750" fontAlgn="ctr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>
                <a:latin typeface="Trebuchet MS"/>
              </a:rPr>
              <a:t>First of all, profile the code and make sure you understand where you need better performance. 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>
                <a:latin typeface="Trebuchet MS"/>
              </a:rPr>
              <a:t>Python Profiling Tools:</a:t>
            </a:r>
            <a:endParaRPr lang="en-US"/>
          </a:p>
          <a:p>
            <a:pPr marL="857250" lvl="1" indent="-285750" fontAlgn="ctr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err="1"/>
              <a:t>Snakeviz</a:t>
            </a:r>
            <a:endParaRPr lang="en-US" sz="1600"/>
          </a:p>
          <a:p>
            <a:pPr marL="857250" lvl="1" indent="-285750" fontAlgn="ctr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err="1">
                <a:latin typeface="Trebuchet MS"/>
              </a:rPr>
              <a:t>cProfile</a:t>
            </a:r>
            <a:r>
              <a:rPr lang="en-US" sz="1600">
                <a:latin typeface="Trebuchet MS"/>
              </a:rPr>
              <a:t> + gprof2dot</a:t>
            </a:r>
          </a:p>
          <a:p>
            <a:pPr marL="857250" lvl="1" indent="-285750" fontAlgn="ctr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err="1"/>
              <a:t>Line_profiler</a:t>
            </a:r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17024702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507D94-8121-4882-85FE-320570F4E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348" y="81807"/>
            <a:ext cx="9976104" cy="590931"/>
          </a:xfrm>
        </p:spPr>
        <p:txBody>
          <a:bodyPr/>
          <a:lstStyle/>
          <a:p>
            <a:r>
              <a:rPr lang="en-US"/>
              <a:t>SVD starting point</a:t>
            </a:r>
          </a:p>
        </p:txBody>
      </p:sp>
      <p:sp>
        <p:nvSpPr>
          <p:cNvPr id="9" name="Rounded Rectangle 6">
            <a:extLst>
              <a:ext uri="{FF2B5EF4-FFF2-40B4-BE49-F238E27FC236}">
                <a16:creationId xmlns:a16="http://schemas.microsoft.com/office/drawing/2014/main" id="{D1B40081-4BE8-45D4-92F8-BFCD3A4AF117}"/>
              </a:ext>
            </a:extLst>
          </p:cNvPr>
          <p:cNvSpPr/>
          <p:nvPr/>
        </p:nvSpPr>
        <p:spPr>
          <a:xfrm>
            <a:off x="221811" y="1336136"/>
            <a:ext cx="6466856" cy="4621731"/>
          </a:xfrm>
          <a:prstGeom prst="roundRect">
            <a:avLst>
              <a:gd name="adj" fmla="val 6630"/>
            </a:avLst>
          </a:prstGeom>
          <a:solidFill>
            <a:schemeClr val="bg2">
              <a:lumMod val="20000"/>
              <a:lumOff val="80000"/>
            </a:schemeClr>
          </a:solidFill>
          <a:ln w="38100">
            <a:solidFill>
              <a:srgbClr val="73B9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33" tIns="45716" rIns="91433" bIns="45716" rtlCol="0" anchor="ctr"/>
          <a:lstStyle/>
          <a:p>
            <a:pPr lvl="0"/>
            <a:r>
              <a:rPr lang="en-US" sz="1400">
                <a:solidFill>
                  <a:schemeClr val="bg1"/>
                </a:solidFill>
                <a:latin typeface="Courier New"/>
                <a:cs typeface="Courier New"/>
              </a:rPr>
              <a:t>import </a:t>
            </a:r>
            <a:r>
              <a:rPr lang="en-US" sz="1400" err="1">
                <a:solidFill>
                  <a:schemeClr val="bg1"/>
                </a:solidFill>
                <a:latin typeface="Courier New"/>
                <a:cs typeface="Courier New"/>
              </a:rPr>
              <a:t>numpy</a:t>
            </a:r>
            <a:r>
              <a:rPr lang="en-US" sz="1400">
                <a:solidFill>
                  <a:schemeClr val="bg1"/>
                </a:solidFill>
                <a:latin typeface="Courier New"/>
                <a:cs typeface="Courier New"/>
              </a:rPr>
              <a:t> as np</a:t>
            </a:r>
          </a:p>
          <a:p>
            <a:pPr lvl="0"/>
            <a:endParaRPr lang="en-US" sz="14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400">
                <a:solidFill>
                  <a:schemeClr val="bg1"/>
                </a:solidFill>
                <a:latin typeface="Courier New"/>
                <a:cs typeface="Courier New"/>
              </a:rPr>
              <a:t>x = </a:t>
            </a:r>
            <a:r>
              <a:rPr lang="en-US" sz="1400" err="1">
                <a:solidFill>
                  <a:schemeClr val="bg1"/>
                </a:solidFill>
                <a:latin typeface="Courier New"/>
                <a:cs typeface="Courier New"/>
              </a:rPr>
              <a:t>np.random.random</a:t>
            </a:r>
            <a:r>
              <a:rPr lang="en-US" sz="1400">
                <a:solidFill>
                  <a:schemeClr val="bg1"/>
                </a:solidFill>
                <a:latin typeface="Courier New"/>
                <a:cs typeface="Courier New"/>
              </a:rPr>
              <a:t>((5000, 1000))</a:t>
            </a:r>
          </a:p>
          <a:p>
            <a:pPr lvl="0"/>
            <a:endParaRPr lang="en-US" sz="14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400">
                <a:solidFill>
                  <a:schemeClr val="bg1"/>
                </a:solidFill>
                <a:latin typeface="Courier New"/>
                <a:cs typeface="Courier New"/>
              </a:rPr>
              <a:t>u, s, v = np.linalg.svd(x)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E5E704F-005F-457E-81D0-2C406660E3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93467" y="1423447"/>
            <a:ext cx="3831551" cy="4323099"/>
          </a:xfrm>
        </p:spPr>
        <p:txBody>
          <a:bodyPr/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/>
              <a:t>Python code to compute the SVD decomposition</a:t>
            </a:r>
            <a:endParaRPr lang="en-US" sz="20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EE6AF1-10D1-4A95-9AD1-1EE32D42B9FD}"/>
              </a:ext>
            </a:extLst>
          </p:cNvPr>
          <p:cNvSpPr txBox="1"/>
          <p:nvPr/>
        </p:nvSpPr>
        <p:spPr>
          <a:xfrm>
            <a:off x="5887176" y="1384657"/>
            <a:ext cx="622286" cy="424732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2400">
                <a:solidFill>
                  <a:srgbClr val="FF0000"/>
                </a:solidFill>
              </a:rPr>
              <a:t>5.2</a:t>
            </a:r>
          </a:p>
        </p:txBody>
      </p:sp>
    </p:spTree>
    <p:extLst>
      <p:ext uri="{BB962C8B-B14F-4D97-AF65-F5344CB8AC3E}">
        <p14:creationId xmlns:p14="http://schemas.microsoft.com/office/powerpoint/2010/main" val="25200886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507D94-8121-4882-85FE-320570F4E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348" y="81807"/>
            <a:ext cx="9976104" cy="590931"/>
          </a:xfrm>
        </p:spPr>
        <p:txBody>
          <a:bodyPr/>
          <a:lstStyle/>
          <a:p>
            <a:r>
              <a:rPr lang="en-US"/>
              <a:t>Use </a:t>
            </a:r>
            <a:r>
              <a:rPr lang="en-US" err="1"/>
              <a:t>Dask</a:t>
            </a:r>
            <a:r>
              <a:rPr lang="en-US"/>
              <a:t> Array</a:t>
            </a:r>
          </a:p>
        </p:txBody>
      </p:sp>
      <p:sp>
        <p:nvSpPr>
          <p:cNvPr id="9" name="Rounded Rectangle 6">
            <a:extLst>
              <a:ext uri="{FF2B5EF4-FFF2-40B4-BE49-F238E27FC236}">
                <a16:creationId xmlns:a16="http://schemas.microsoft.com/office/drawing/2014/main" id="{D1B40081-4BE8-45D4-92F8-BFCD3A4AF117}"/>
              </a:ext>
            </a:extLst>
          </p:cNvPr>
          <p:cNvSpPr/>
          <p:nvPr/>
        </p:nvSpPr>
        <p:spPr>
          <a:xfrm>
            <a:off x="221811" y="1336136"/>
            <a:ext cx="6466856" cy="4621731"/>
          </a:xfrm>
          <a:prstGeom prst="roundRect">
            <a:avLst>
              <a:gd name="adj" fmla="val 6630"/>
            </a:avLst>
          </a:prstGeom>
          <a:solidFill>
            <a:schemeClr val="bg2">
              <a:lumMod val="20000"/>
              <a:lumOff val="80000"/>
            </a:schemeClr>
          </a:solidFill>
          <a:ln w="38100">
            <a:solidFill>
              <a:srgbClr val="73B9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33" tIns="45716" rIns="91433" bIns="45716" rtlCol="0" anchor="ctr"/>
          <a:lstStyle/>
          <a:p>
            <a:pPr lvl="0"/>
            <a:r>
              <a:rPr lang="en-US" sz="14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sz="14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sz="14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as np</a:t>
            </a:r>
          </a:p>
          <a:p>
            <a:pPr lvl="0"/>
            <a:r>
              <a:rPr lang="en-US" sz="14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sz="14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dask.array</a:t>
            </a:r>
            <a:r>
              <a:rPr lang="en-US" sz="14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as da</a:t>
            </a:r>
          </a:p>
          <a:p>
            <a:pPr lvl="0"/>
            <a:endParaRPr lang="en-US" sz="14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4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 = </a:t>
            </a:r>
            <a:r>
              <a:rPr lang="en-US" sz="14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np.random.random</a:t>
            </a:r>
            <a:r>
              <a:rPr lang="en-US" sz="14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((5000, 1000))</a:t>
            </a:r>
          </a:p>
          <a:p>
            <a:pPr lvl="0"/>
            <a:endParaRPr lang="en-US" sz="14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4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 = </a:t>
            </a:r>
            <a:r>
              <a:rPr lang="en-US" sz="14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da.from_array</a:t>
            </a:r>
            <a:r>
              <a:rPr lang="en-US" sz="14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(x, chunks=(1000, 1000))</a:t>
            </a:r>
          </a:p>
          <a:p>
            <a:pPr lvl="0"/>
            <a:endParaRPr lang="en-US" sz="14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4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u, s, v = </a:t>
            </a:r>
            <a:r>
              <a:rPr lang="en-US" sz="14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np.linalg.svd</a:t>
            </a:r>
            <a:r>
              <a:rPr lang="en-US" sz="14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(d)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E5E704F-005F-457E-81D0-2C406660E3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24133" y="1423447"/>
            <a:ext cx="4000885" cy="4323099"/>
          </a:xfrm>
        </p:spPr>
        <p:txBody>
          <a:bodyPr/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>
                <a:latin typeface="Trebuchet MS"/>
              </a:rPr>
              <a:t>“d” is the </a:t>
            </a:r>
            <a:r>
              <a:rPr lang="en-US" sz="1800" err="1">
                <a:latin typeface="Trebuchet MS"/>
              </a:rPr>
              <a:t>dask</a:t>
            </a:r>
            <a:r>
              <a:rPr lang="en-US" sz="1800">
                <a:latin typeface="Trebuchet MS"/>
              </a:rPr>
              <a:t> array broken into chunks of (1000, 1000)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>
                <a:latin typeface="Trebuchet MS"/>
              </a:rPr>
              <a:t>The decomposition is performed on “d” and not “x” (distributed array)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>
                <a:latin typeface="Trebuchet MS"/>
              </a:rPr>
              <a:t>The SVD routine is “</a:t>
            </a:r>
            <a:r>
              <a:rPr lang="en-US" sz="1800" err="1">
                <a:latin typeface="Trebuchet MS"/>
              </a:rPr>
              <a:t>dask</a:t>
            </a:r>
            <a:r>
              <a:rPr lang="en-US" sz="1800">
                <a:latin typeface="Trebuchet MS"/>
              </a:rPr>
              <a:t>-aware”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>
                <a:latin typeface="Trebuchet MS"/>
              </a:rPr>
              <a:t>A Task Graph is created by these commands (lazy evaluation)</a:t>
            </a:r>
            <a:endParaRPr lang="en-US" sz="1800"/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>
                <a:latin typeface="Trebuchet MS"/>
              </a:rPr>
              <a:t>The next step is to compute the decomposition and bring the distributed pieces back to the starting node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1AAF09-B955-417B-8B25-E89117B33A93}"/>
              </a:ext>
            </a:extLst>
          </p:cNvPr>
          <p:cNvSpPr txBox="1"/>
          <p:nvPr/>
        </p:nvSpPr>
        <p:spPr>
          <a:xfrm>
            <a:off x="5887176" y="1384657"/>
            <a:ext cx="622286" cy="424732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2400">
                <a:solidFill>
                  <a:srgbClr val="FF0000"/>
                </a:solidFill>
              </a:rPr>
              <a:t>5.3</a:t>
            </a:r>
          </a:p>
        </p:txBody>
      </p:sp>
    </p:spTree>
    <p:extLst>
      <p:ext uri="{BB962C8B-B14F-4D97-AF65-F5344CB8AC3E}">
        <p14:creationId xmlns:p14="http://schemas.microsoft.com/office/powerpoint/2010/main" val="39856489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507D94-8121-4882-85FE-320570F4E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348" y="81807"/>
            <a:ext cx="9976104" cy="590931"/>
          </a:xfrm>
        </p:spPr>
        <p:txBody>
          <a:bodyPr/>
          <a:lstStyle/>
          <a:p>
            <a:r>
              <a:rPr lang="en-US"/>
              <a:t>Perform SVD</a:t>
            </a:r>
          </a:p>
        </p:txBody>
      </p:sp>
      <p:sp>
        <p:nvSpPr>
          <p:cNvPr id="9" name="Rounded Rectangle 6">
            <a:extLst>
              <a:ext uri="{FF2B5EF4-FFF2-40B4-BE49-F238E27FC236}">
                <a16:creationId xmlns:a16="http://schemas.microsoft.com/office/drawing/2014/main" id="{D1B40081-4BE8-45D4-92F8-BFCD3A4AF117}"/>
              </a:ext>
            </a:extLst>
          </p:cNvPr>
          <p:cNvSpPr/>
          <p:nvPr/>
        </p:nvSpPr>
        <p:spPr>
          <a:xfrm>
            <a:off x="221811" y="1336136"/>
            <a:ext cx="6466856" cy="4621731"/>
          </a:xfrm>
          <a:prstGeom prst="roundRect">
            <a:avLst>
              <a:gd name="adj" fmla="val 6630"/>
            </a:avLst>
          </a:prstGeom>
          <a:solidFill>
            <a:schemeClr val="bg2">
              <a:lumMod val="20000"/>
              <a:lumOff val="80000"/>
            </a:schemeClr>
          </a:solidFill>
          <a:ln w="38100">
            <a:solidFill>
              <a:srgbClr val="73B9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33" tIns="45716" rIns="91433" bIns="45716" rtlCol="0" anchor="ctr"/>
          <a:lstStyle/>
          <a:p>
            <a:pPr lvl="0"/>
            <a:r>
              <a:rPr lang="en-US" sz="14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s_local</a:t>
            </a:r>
            <a:r>
              <a:rPr lang="en-US" sz="14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4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s.compute</a:t>
            </a:r>
            <a:r>
              <a:rPr lang="en-US" sz="14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0"/>
            <a:r>
              <a:rPr lang="en-US" sz="14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u_local</a:t>
            </a:r>
            <a:r>
              <a:rPr lang="en-US" sz="14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4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u.compute</a:t>
            </a:r>
            <a:r>
              <a:rPr lang="en-US" sz="14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0"/>
            <a:r>
              <a:rPr lang="en-US" sz="14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v_local</a:t>
            </a:r>
            <a:r>
              <a:rPr lang="en-US" sz="14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4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v.compute</a:t>
            </a:r>
            <a:r>
              <a:rPr lang="en-US" sz="14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0"/>
            <a:r>
              <a:rPr lang="en-US" sz="14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print("First singular value = ",</a:t>
            </a:r>
            <a:r>
              <a:rPr lang="en-US" sz="14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s_local</a:t>
            </a:r>
            <a:r>
              <a:rPr lang="en-US" sz="14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[0])</a:t>
            </a:r>
          </a:p>
          <a:p>
            <a:pPr lvl="0"/>
            <a:r>
              <a:rPr lang="en-US" sz="14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print("shape(u) = ", </a:t>
            </a:r>
            <a:r>
              <a:rPr lang="en-US" sz="14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u.shape</a:t>
            </a:r>
            <a:r>
              <a:rPr lang="en-US" sz="14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0"/>
            <a:r>
              <a:rPr lang="en-US" sz="14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print("shape(v) = ", </a:t>
            </a:r>
            <a:r>
              <a:rPr lang="en-US" sz="14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v.shape</a:t>
            </a:r>
            <a:r>
              <a:rPr lang="en-US" sz="14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E5E704F-005F-457E-81D0-2C406660E3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24133" y="1423447"/>
            <a:ext cx="4000885" cy="4323099"/>
          </a:xfrm>
        </p:spPr>
        <p:txBody>
          <a:bodyPr/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>
                <a:latin typeface="Trebuchet MS"/>
              </a:rPr>
              <a:t>The “compute” method actually performs the distributed computations and reassembles the results locally</a:t>
            </a:r>
            <a:endParaRPr lang="en-US" sz="2000">
              <a:latin typeface="Trebuchet M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DB8F7E-CE8B-4447-8D96-C74F65C34B8B}"/>
              </a:ext>
            </a:extLst>
          </p:cNvPr>
          <p:cNvSpPr txBox="1"/>
          <p:nvPr/>
        </p:nvSpPr>
        <p:spPr>
          <a:xfrm>
            <a:off x="5887176" y="1384657"/>
            <a:ext cx="622286" cy="424732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2400">
                <a:solidFill>
                  <a:srgbClr val="FF0000"/>
                </a:solidFill>
              </a:rPr>
              <a:t>5.4</a:t>
            </a:r>
          </a:p>
        </p:txBody>
      </p:sp>
    </p:spTree>
    <p:extLst>
      <p:ext uri="{BB962C8B-B14F-4D97-AF65-F5344CB8AC3E}">
        <p14:creationId xmlns:p14="http://schemas.microsoft.com/office/powerpoint/2010/main" val="32399409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507D94-8121-4882-85FE-320570F4E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348" y="81807"/>
            <a:ext cx="9976104" cy="590931"/>
          </a:xfrm>
        </p:spPr>
        <p:txBody>
          <a:bodyPr/>
          <a:lstStyle/>
          <a:p>
            <a:r>
              <a:rPr lang="en-US"/>
              <a:t>Use </a:t>
            </a:r>
            <a:r>
              <a:rPr lang="en-US" err="1"/>
              <a:t>Dask</a:t>
            </a:r>
            <a:r>
              <a:rPr lang="en-US"/>
              <a:t> Array on GPU</a:t>
            </a:r>
          </a:p>
        </p:txBody>
      </p:sp>
      <p:sp>
        <p:nvSpPr>
          <p:cNvPr id="9" name="Rounded Rectangle 6">
            <a:extLst>
              <a:ext uri="{FF2B5EF4-FFF2-40B4-BE49-F238E27FC236}">
                <a16:creationId xmlns:a16="http://schemas.microsoft.com/office/drawing/2014/main" id="{D1B40081-4BE8-45D4-92F8-BFCD3A4AF117}"/>
              </a:ext>
            </a:extLst>
          </p:cNvPr>
          <p:cNvSpPr/>
          <p:nvPr/>
        </p:nvSpPr>
        <p:spPr>
          <a:xfrm>
            <a:off x="221811" y="1336136"/>
            <a:ext cx="6466856" cy="4621731"/>
          </a:xfrm>
          <a:prstGeom prst="roundRect">
            <a:avLst>
              <a:gd name="adj" fmla="val 6630"/>
            </a:avLst>
          </a:prstGeom>
          <a:solidFill>
            <a:schemeClr val="bg2">
              <a:lumMod val="20000"/>
              <a:lumOff val="80000"/>
            </a:schemeClr>
          </a:solidFill>
          <a:ln w="38100">
            <a:solidFill>
              <a:srgbClr val="73B9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33" tIns="45716" rIns="91433" bIns="45716" rtlCol="0" anchor="ctr"/>
          <a:lstStyle/>
          <a:p>
            <a:pPr lvl="0"/>
            <a:r>
              <a:rPr lang="en-US" sz="14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sz="14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sz="14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as np</a:t>
            </a:r>
          </a:p>
          <a:p>
            <a:pPr lvl="0"/>
            <a:r>
              <a:rPr lang="en-US" sz="14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sz="14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cupy</a:t>
            </a:r>
            <a:endParaRPr lang="en-US" sz="14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4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sz="14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dask.array</a:t>
            </a:r>
            <a:r>
              <a:rPr lang="en-US" sz="14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as da</a:t>
            </a:r>
          </a:p>
          <a:p>
            <a:pPr lvl="0"/>
            <a:endParaRPr lang="en-US" sz="14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4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 = </a:t>
            </a:r>
            <a:r>
              <a:rPr lang="en-US" sz="14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cupy.random.random</a:t>
            </a:r>
            <a:r>
              <a:rPr lang="en-US" sz="14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((5000, 1000))</a:t>
            </a:r>
          </a:p>
          <a:p>
            <a:pPr lvl="0"/>
            <a:endParaRPr lang="en-US" sz="14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4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 = </a:t>
            </a:r>
            <a:r>
              <a:rPr lang="en-US" sz="14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da.from_array</a:t>
            </a:r>
            <a:r>
              <a:rPr lang="en-US" sz="14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(x, chunks=(1000, 1000))</a:t>
            </a:r>
          </a:p>
          <a:p>
            <a:pPr lvl="0"/>
            <a:endParaRPr lang="en-US" sz="14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4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u, s, v = </a:t>
            </a:r>
            <a:r>
              <a:rPr lang="en-US" sz="14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np.linalg.svd</a:t>
            </a:r>
            <a:r>
              <a:rPr lang="en-US" sz="14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(d)</a:t>
            </a:r>
          </a:p>
          <a:p>
            <a:pPr lvl="0"/>
            <a:endParaRPr lang="en-US" sz="14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4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s_local</a:t>
            </a:r>
            <a:r>
              <a:rPr lang="en-US" sz="14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4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s.compute</a:t>
            </a:r>
            <a:r>
              <a:rPr lang="en-US" sz="14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0"/>
            <a:r>
              <a:rPr lang="en-US" sz="14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u_local</a:t>
            </a:r>
            <a:r>
              <a:rPr lang="en-US" sz="14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4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u.compute</a:t>
            </a:r>
            <a:r>
              <a:rPr lang="en-US" sz="14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0"/>
            <a:r>
              <a:rPr lang="en-US" sz="14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v_local</a:t>
            </a:r>
            <a:r>
              <a:rPr lang="en-US" sz="14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4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v.compute</a:t>
            </a:r>
            <a:r>
              <a:rPr lang="en-US" sz="14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0"/>
            <a:r>
              <a:rPr lang="en-US" sz="14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print("First singular value = ",</a:t>
            </a:r>
            <a:r>
              <a:rPr lang="en-US" sz="14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s_local</a:t>
            </a:r>
            <a:r>
              <a:rPr lang="en-US" sz="14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[0])</a:t>
            </a:r>
          </a:p>
          <a:p>
            <a:pPr lvl="0"/>
            <a:r>
              <a:rPr lang="en-US" sz="14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print("shape(u) = ", </a:t>
            </a:r>
            <a:r>
              <a:rPr lang="en-US" sz="14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u.shape</a:t>
            </a:r>
            <a:r>
              <a:rPr lang="en-US" sz="14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0"/>
            <a:r>
              <a:rPr lang="en-US" sz="14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print("shape(v) = ", </a:t>
            </a:r>
            <a:r>
              <a:rPr lang="en-US" sz="14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v.shape</a:t>
            </a:r>
            <a:r>
              <a:rPr lang="en-US" sz="14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E5E704F-005F-457E-81D0-2C406660E3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24133" y="1423447"/>
            <a:ext cx="4000885" cy="4323099"/>
          </a:xfrm>
        </p:spPr>
        <p:txBody>
          <a:bodyPr/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Want to replace NumPy array with </a:t>
            </a:r>
            <a:r>
              <a:rPr lang="en-US" sz="2000" err="1"/>
              <a:t>CuPy</a:t>
            </a:r>
            <a:r>
              <a:rPr lang="en-US" sz="2000"/>
              <a:t> array and compute (no additional or special changes)</a:t>
            </a:r>
          </a:p>
          <a:p>
            <a:pPr marL="9144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/>
              <a:t>This is NOT the </a:t>
            </a:r>
            <a:r>
              <a:rPr lang="en-US" sz="1800" err="1"/>
              <a:t>Dask</a:t>
            </a:r>
            <a:r>
              <a:rPr lang="en-US" sz="1800"/>
              <a:t> array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Let NumPy do its magic via __</a:t>
            </a:r>
            <a:r>
              <a:rPr lang="en-US" sz="2000" err="1"/>
              <a:t>array_function</a:t>
            </a:r>
            <a:r>
              <a:rPr lang="en-US" sz="2000"/>
              <a:t>__ protocol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Dispatch the appropriate </a:t>
            </a:r>
            <a:r>
              <a:rPr lang="en-US" sz="2000" err="1"/>
              <a:t>CuPy</a:t>
            </a:r>
            <a:r>
              <a:rPr lang="en-US" sz="2000"/>
              <a:t> linear algebra operations under the hood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DB5272-587B-4214-AB25-A066A93CFF4E}"/>
              </a:ext>
            </a:extLst>
          </p:cNvPr>
          <p:cNvSpPr txBox="1"/>
          <p:nvPr/>
        </p:nvSpPr>
        <p:spPr>
          <a:xfrm>
            <a:off x="5024395" y="1428902"/>
            <a:ext cx="1542410" cy="424732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>
                <a:solidFill>
                  <a:srgbClr val="FF0000"/>
                </a:solidFill>
              </a:rPr>
              <a:t>5.5, 5.5.1</a:t>
            </a:r>
          </a:p>
        </p:txBody>
      </p:sp>
    </p:spTree>
    <p:extLst>
      <p:ext uri="{BB962C8B-B14F-4D97-AF65-F5344CB8AC3E}">
        <p14:creationId xmlns:p14="http://schemas.microsoft.com/office/powerpoint/2010/main" val="18305587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507D94-8121-4882-85FE-320570F4E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348" y="81807"/>
            <a:ext cx="9976104" cy="590931"/>
          </a:xfrm>
        </p:spPr>
        <p:txBody>
          <a:bodyPr/>
          <a:lstStyle/>
          <a:p>
            <a:r>
              <a:rPr lang="en-US"/>
              <a:t>Stop the Client</a:t>
            </a:r>
          </a:p>
        </p:txBody>
      </p:sp>
      <p:sp>
        <p:nvSpPr>
          <p:cNvPr id="9" name="Rounded Rectangle 6">
            <a:extLst>
              <a:ext uri="{FF2B5EF4-FFF2-40B4-BE49-F238E27FC236}">
                <a16:creationId xmlns:a16="http://schemas.microsoft.com/office/drawing/2014/main" id="{D1B40081-4BE8-45D4-92F8-BFCD3A4AF117}"/>
              </a:ext>
            </a:extLst>
          </p:cNvPr>
          <p:cNvSpPr/>
          <p:nvPr/>
        </p:nvSpPr>
        <p:spPr>
          <a:xfrm>
            <a:off x="221811" y="1336136"/>
            <a:ext cx="6466856" cy="4621731"/>
          </a:xfrm>
          <a:prstGeom prst="roundRect">
            <a:avLst>
              <a:gd name="adj" fmla="val 6630"/>
            </a:avLst>
          </a:prstGeom>
          <a:solidFill>
            <a:schemeClr val="bg2">
              <a:lumMod val="20000"/>
              <a:lumOff val="80000"/>
            </a:schemeClr>
          </a:solidFill>
          <a:ln w="38100">
            <a:solidFill>
              <a:srgbClr val="73B9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33" tIns="45716" rIns="91433" bIns="45716" rtlCol="0" anchor="ctr"/>
          <a:lstStyle/>
          <a:p>
            <a:pPr lvl="0"/>
            <a:r>
              <a:rPr lang="en-US" sz="14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4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dask.distributed</a:t>
            </a:r>
            <a:r>
              <a:rPr lang="en-US" sz="14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import Client</a:t>
            </a:r>
          </a:p>
          <a:p>
            <a:pPr lvl="0"/>
            <a:r>
              <a:rPr lang="en-US" sz="14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client.shutdown</a:t>
            </a:r>
            <a:r>
              <a:rPr lang="en-US" sz="14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E5E704F-005F-457E-81D0-2C406660E3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24133" y="1423447"/>
            <a:ext cx="4000885" cy="4323099"/>
          </a:xfrm>
        </p:spPr>
        <p:txBody>
          <a:bodyPr/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Don’t forget to stop the client!</a:t>
            </a:r>
          </a:p>
        </p:txBody>
      </p:sp>
    </p:spTree>
    <p:extLst>
      <p:ext uri="{BB962C8B-B14F-4D97-AF65-F5344CB8AC3E}">
        <p14:creationId xmlns:p14="http://schemas.microsoft.com/office/powerpoint/2010/main" val="41335767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C175D31-82C7-4B67-A365-C995258342D0}"/>
              </a:ext>
            </a:extLst>
          </p:cNvPr>
          <p:cNvSpPr txBox="1"/>
          <p:nvPr/>
        </p:nvSpPr>
        <p:spPr>
          <a:xfrm>
            <a:off x="6743733" y="-90308"/>
            <a:ext cx="3408305" cy="3416320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</a:pPr>
            <a:endParaRPr lang="en-US" sz="4800" b="1">
              <a:ea typeface="+mn-lt"/>
              <a:cs typeface="+mn-lt"/>
            </a:endParaRPr>
          </a:p>
          <a:p>
            <a:pPr>
              <a:lnSpc>
                <a:spcPct val="90000"/>
              </a:lnSpc>
            </a:pPr>
            <a:r>
              <a:rPr lang="en-US" sz="4800" b="1">
                <a:ea typeface="+mn-lt"/>
                <a:cs typeface="+mn-lt"/>
              </a:rPr>
              <a:t>Thank you!</a:t>
            </a:r>
            <a:endParaRPr lang="en-US" sz="4800">
              <a:ea typeface="+mn-lt"/>
              <a:cs typeface="+mn-lt"/>
            </a:endParaRPr>
          </a:p>
          <a:p>
            <a:pPr>
              <a:lnSpc>
                <a:spcPct val="90000"/>
              </a:lnSpc>
            </a:pPr>
            <a:endParaRPr lang="en-US" sz="4800" b="1"/>
          </a:p>
          <a:p>
            <a:pPr>
              <a:lnSpc>
                <a:spcPct val="90000"/>
              </a:lnSpc>
            </a:pPr>
            <a:endParaRPr lang="en-US" sz="4800" b="1"/>
          </a:p>
          <a:p>
            <a:pPr>
              <a:lnSpc>
                <a:spcPct val="90000"/>
              </a:lnSpc>
            </a:pPr>
            <a:endParaRPr lang="en-US" sz="4800" b="1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458B3E-3986-4121-AF98-61711ECB6C42}"/>
              </a:ext>
            </a:extLst>
          </p:cNvPr>
          <p:cNvSpPr txBox="1"/>
          <p:nvPr/>
        </p:nvSpPr>
        <p:spPr>
          <a:xfrm>
            <a:off x="6290051" y="1268202"/>
            <a:ext cx="4786945" cy="2086725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</a:pPr>
            <a:endParaRPr lang="en-US" sz="3600" b="1">
              <a:ea typeface="+mn-lt"/>
              <a:cs typeface="+mn-lt"/>
            </a:endParaRPr>
          </a:p>
          <a:p>
            <a:pPr>
              <a:lnSpc>
                <a:spcPct val="90000"/>
              </a:lnSpc>
            </a:pPr>
            <a:r>
              <a:rPr lang="en-US" sz="3600" b="1">
                <a:ea typeface="+mn-lt"/>
                <a:cs typeface="+mn-lt"/>
              </a:rPr>
              <a:t>kkeipert@nvidia.com</a:t>
            </a:r>
            <a:endParaRPr lang="en-US" sz="3600"/>
          </a:p>
          <a:p>
            <a:pPr>
              <a:lnSpc>
                <a:spcPct val="90000"/>
              </a:lnSpc>
            </a:pPr>
            <a:endParaRPr lang="en-US" sz="3600" b="1"/>
          </a:p>
          <a:p>
            <a:pPr>
              <a:lnSpc>
                <a:spcPct val="90000"/>
              </a:lnSpc>
            </a:pPr>
            <a:endParaRPr lang="en-US" sz="3600" b="1"/>
          </a:p>
        </p:txBody>
      </p:sp>
    </p:spTree>
    <p:extLst>
      <p:ext uri="{BB962C8B-B14F-4D97-AF65-F5344CB8AC3E}">
        <p14:creationId xmlns:p14="http://schemas.microsoft.com/office/powerpoint/2010/main" val="24206194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B3F6D7-C443-48A4-A61C-6F6FDE03F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TL;DR - OVERALL Python-GPU CODING recommendations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46A8A9-849C-4AAA-BE16-C854385360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6437" y="1427548"/>
            <a:ext cx="9948672" cy="3718925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>
                <a:latin typeface="Trebuchet MS"/>
              </a:rPr>
              <a:t>These apply to any language coding for GPU, but are especially important for Python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/>
              <a:t>Avoid data movement to/from GPU and CPU </a:t>
            </a:r>
          </a:p>
          <a:p>
            <a:pPr marL="914400" lvl="1" indent="-342900">
              <a:buFont typeface="Arial" panose="020B0604020202020204" pitchFamily="34" charset="0"/>
              <a:buChar char="•"/>
            </a:pPr>
            <a:r>
              <a:rPr lang="en-US" sz="1600">
                <a:latin typeface="Trebuchet MS"/>
              </a:rPr>
              <a:t>Do as much as you can on the GPU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>
                <a:latin typeface="Trebuchet MS"/>
              </a:rPr>
              <a:t>“What happens on the GPU, stays on the GPU”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>
                <a:latin typeface="Trebuchet MS"/>
              </a:rPr>
              <a:t>Look for loops and arrays to achieve performance improvements</a:t>
            </a:r>
          </a:p>
          <a:p>
            <a:pPr marL="914400" lvl="1" indent="-342900">
              <a:buFont typeface="Arial" panose="020B0604020202020204" pitchFamily="34" charset="0"/>
              <a:buChar char="•"/>
            </a:pPr>
            <a:r>
              <a:rPr lang="en-US" sz="1600">
                <a:latin typeface="Trebuchet MS"/>
              </a:rPr>
              <a:t>Don’t port string handling or integer computations to the GPU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>
                <a:latin typeface="Trebuchet MS"/>
              </a:rPr>
              <a:t>Avoid divergence and complex logic branching (GPU is SIMT)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>
                <a:latin typeface="Trebuchet MS"/>
              </a:rPr>
              <a:t>When “porting” to GPU, intermediate code can be slower than CPUs</a:t>
            </a:r>
          </a:p>
          <a:p>
            <a:pPr marL="914400" lvl="1" indent="-342900">
              <a:buFont typeface="Arial" panose="020B0604020202020204" pitchFamily="34" charset="0"/>
              <a:buChar char="•"/>
            </a:pPr>
            <a:r>
              <a:rPr lang="en-US" sz="1600">
                <a:latin typeface="Trebuchet MS"/>
              </a:rPr>
              <a:t>Don’t be surprised, don’t give up – profile!</a:t>
            </a:r>
          </a:p>
          <a:p>
            <a:pPr marL="914400" lvl="1" indent="-342900">
              <a:buFont typeface="Arial" panose="020B0604020202020204" pitchFamily="34" charset="0"/>
              <a:buChar char="•"/>
            </a:pPr>
            <a:r>
              <a:rPr lang="en-US" sz="1600">
                <a:latin typeface="Trebuchet MS"/>
              </a:rPr>
              <a:t>Giving the GPU enough work to amortize data movement?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35D964-C5E4-4F72-89D8-A5EA989AEA54}"/>
              </a:ext>
            </a:extLst>
          </p:cNvPr>
          <p:cNvSpPr txBox="1"/>
          <p:nvPr/>
        </p:nvSpPr>
        <p:spPr>
          <a:xfrm>
            <a:off x="8456481" y="3033708"/>
            <a:ext cx="1998881" cy="1061829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</a:pPr>
            <a:r>
              <a:rPr lang="en-US" sz="1400">
                <a:solidFill>
                  <a:schemeClr val="bg1"/>
                </a:solidFill>
                <a:latin typeface="Trebuchet MS"/>
              </a:rPr>
              <a:t>"Locality is efficiency,</a:t>
            </a:r>
            <a:endParaRPr lang="en-US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</a:pPr>
            <a:r>
              <a:rPr lang="en-US" sz="1400">
                <a:solidFill>
                  <a:schemeClr val="bg1"/>
                </a:solidFill>
              </a:rPr>
              <a:t>Efficiency is power,</a:t>
            </a:r>
          </a:p>
          <a:p>
            <a:pPr>
              <a:lnSpc>
                <a:spcPct val="90000"/>
              </a:lnSpc>
            </a:pPr>
            <a:r>
              <a:rPr lang="en-US" sz="1400">
                <a:solidFill>
                  <a:schemeClr val="bg1"/>
                </a:solidFill>
              </a:rPr>
              <a:t>Power is performance,</a:t>
            </a:r>
          </a:p>
          <a:p>
            <a:pPr>
              <a:lnSpc>
                <a:spcPct val="90000"/>
              </a:lnSpc>
            </a:pPr>
            <a:r>
              <a:rPr lang="en-US" sz="1400">
                <a:solidFill>
                  <a:schemeClr val="bg1"/>
                </a:solidFill>
              </a:rPr>
              <a:t>Performance is king"</a:t>
            </a:r>
          </a:p>
          <a:p>
            <a:pPr>
              <a:lnSpc>
                <a:spcPct val="90000"/>
              </a:lnSpc>
            </a:pPr>
            <a:r>
              <a:rPr lang="en-US" sz="1400">
                <a:solidFill>
                  <a:schemeClr val="bg1"/>
                </a:solidFill>
              </a:rPr>
              <a:t>-Bill Dally</a:t>
            </a:r>
          </a:p>
        </p:txBody>
      </p:sp>
    </p:spTree>
    <p:extLst>
      <p:ext uri="{BB962C8B-B14F-4D97-AF65-F5344CB8AC3E}">
        <p14:creationId xmlns:p14="http://schemas.microsoft.com/office/powerpoint/2010/main" val="40439193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7174AB-72B4-4126-AF7D-D02B036EF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NUMBA</a:t>
            </a:r>
          </a:p>
        </p:txBody>
      </p:sp>
    </p:spTree>
    <p:extLst>
      <p:ext uri="{BB962C8B-B14F-4D97-AF65-F5344CB8AC3E}">
        <p14:creationId xmlns:p14="http://schemas.microsoft.com/office/powerpoint/2010/main" val="7220065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0B1C7-17A3-4037-AE31-8E1396DE1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Directives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D0BDD4-27CD-412B-82D1-2E75449C59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4248" y="1520363"/>
            <a:ext cx="4732583" cy="4425350"/>
          </a:xfrm>
        </p:spPr>
        <p:txBody>
          <a:bodyPr/>
          <a:lstStyle/>
          <a:p>
            <a:pPr marL="342900" indent="-342900"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sz="1800">
                <a:latin typeface="Trebuchet MS"/>
              </a:rPr>
              <a:t>Language “Directives” tell compilers about the code and how to build for target architecture (descriptive)</a:t>
            </a:r>
          </a:p>
          <a:p>
            <a:pPr marL="342900" indent="-342900"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sz="1800">
                <a:latin typeface="Trebuchet MS"/>
              </a:rPr>
              <a:t>Let compilers and runtime do the work for us</a:t>
            </a:r>
          </a:p>
          <a:p>
            <a:pPr marL="342900" indent="-342900"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sz="1800">
                <a:latin typeface="Trebuchet MS"/>
              </a:rPr>
              <a:t>They appear as “comments” so if the compiler doesn’t understand the pragma, it is ignored</a:t>
            </a:r>
          </a:p>
          <a:p>
            <a:pPr marL="342900" indent="-342900"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sz="1800">
                <a:latin typeface="Trebuchet MS"/>
              </a:rPr>
              <a:t>OpenMP, OpenACC for Fortran and C/C++</a:t>
            </a:r>
          </a:p>
          <a:p>
            <a:pPr marL="342900" indent="-342900"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endParaRPr lang="en-US" sz="1800">
              <a:latin typeface="Trebuchet MS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DF02FD-7235-4783-8F53-004D9F16DF2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Compiled Languages</a:t>
            </a:r>
          </a:p>
        </p:txBody>
      </p:sp>
      <p:sp>
        <p:nvSpPr>
          <p:cNvPr id="5" name="Rounded Rectangle 6">
            <a:extLst>
              <a:ext uri="{FF2B5EF4-FFF2-40B4-BE49-F238E27FC236}">
                <a16:creationId xmlns:a16="http://schemas.microsoft.com/office/drawing/2014/main" id="{D6BA0B41-CE56-47AE-AD85-E6E5976AD594}"/>
              </a:ext>
            </a:extLst>
          </p:cNvPr>
          <p:cNvSpPr/>
          <p:nvPr/>
        </p:nvSpPr>
        <p:spPr>
          <a:xfrm>
            <a:off x="5334000" y="2133606"/>
            <a:ext cx="5384524" cy="3718924"/>
          </a:xfrm>
          <a:prstGeom prst="roundRect">
            <a:avLst>
              <a:gd name="adj" fmla="val 6630"/>
            </a:avLst>
          </a:prstGeom>
          <a:solidFill>
            <a:schemeClr val="bg2">
              <a:lumMod val="20000"/>
              <a:lumOff val="80000"/>
            </a:schemeClr>
          </a:solidFill>
          <a:ln w="38100">
            <a:solidFill>
              <a:srgbClr val="73B9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33" tIns="45716" rIns="91433" bIns="45716" rtlCol="0" anchor="ctr"/>
          <a:lstStyle/>
          <a:p>
            <a:pPr lvl="0"/>
            <a:r>
              <a:rPr lang="en-US" sz="14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#pragma acc parallel</a:t>
            </a:r>
          </a:p>
          <a:p>
            <a:pPr lvl="0"/>
            <a:r>
              <a:rPr lang="en-US" sz="14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lvl="0"/>
            <a:r>
              <a:rPr lang="en-US" sz="14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#pragma acc loop </a:t>
            </a:r>
          </a:p>
          <a:p>
            <a:pPr lvl="0"/>
            <a:r>
              <a:rPr lang="en-US" sz="14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for(int </a:t>
            </a:r>
            <a:r>
              <a:rPr lang="en-US" sz="14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4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0; j &lt; N; </a:t>
            </a:r>
            <a:r>
              <a:rPr lang="en-US" sz="14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4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++) {</a:t>
            </a:r>
          </a:p>
          <a:p>
            <a:pPr lvl="0"/>
            <a:r>
              <a:rPr lang="en-US" sz="14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a[</a:t>
            </a:r>
            <a:r>
              <a:rPr lang="en-US" sz="14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4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= 0;</a:t>
            </a:r>
          </a:p>
          <a:p>
            <a:pPr lvl="0"/>
            <a:r>
              <a:rPr lang="en-US" sz="14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pPr lvl="0"/>
            <a:r>
              <a:rPr lang="en-US" sz="14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lvl="0"/>
            <a:endParaRPr lang="en-US" sz="14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400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==============================================</a:t>
            </a:r>
          </a:p>
          <a:p>
            <a:pPr lvl="0"/>
            <a:endParaRPr lang="en-US" sz="14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4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!$acc parallel</a:t>
            </a:r>
          </a:p>
          <a:p>
            <a:pPr lvl="0"/>
            <a:r>
              <a:rPr lang="en-US" sz="14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!$acc loop</a:t>
            </a:r>
          </a:p>
          <a:p>
            <a:pPr lvl="0"/>
            <a:r>
              <a:rPr lang="en-US" sz="14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do </a:t>
            </a:r>
            <a:r>
              <a:rPr lang="en-US" sz="14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4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1, N</a:t>
            </a:r>
          </a:p>
          <a:p>
            <a:pPr lvl="0"/>
            <a:r>
              <a:rPr lang="en-US" sz="14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a(</a:t>
            </a:r>
            <a:r>
              <a:rPr lang="en-US" sz="14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4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= 0</a:t>
            </a:r>
          </a:p>
          <a:p>
            <a:pPr lvl="0"/>
            <a:r>
              <a:rPr lang="en-US" sz="14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end do</a:t>
            </a:r>
          </a:p>
          <a:p>
            <a:pPr lvl="0"/>
            <a:r>
              <a:rPr lang="en-US" sz="14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!$acc end parallel</a:t>
            </a:r>
          </a:p>
        </p:txBody>
      </p:sp>
    </p:spTree>
    <p:extLst>
      <p:ext uri="{BB962C8B-B14F-4D97-AF65-F5344CB8AC3E}">
        <p14:creationId xmlns:p14="http://schemas.microsoft.com/office/powerpoint/2010/main" val="235428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0B1C7-17A3-4037-AE31-8E1396DE1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Directives and The JIT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D0BDD4-27CD-412B-82D1-2E75449C59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sz="1800">
                <a:latin typeface="Trebuchet MS"/>
              </a:rPr>
              <a:t>Language “Directives” tell compilers about the code and how to build it for a target architecture (descriptive)</a:t>
            </a:r>
          </a:p>
          <a:p>
            <a:pPr marL="342900" indent="-342900"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sz="1800"/>
              <a:t>Python is designed to be an interpreted language</a:t>
            </a:r>
          </a:p>
          <a:p>
            <a:pPr marL="914400" lvl="1" indent="-342900"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sz="1600">
                <a:latin typeface="Trebuchet MS"/>
              </a:rPr>
              <a:t>No compilation or static typing</a:t>
            </a:r>
          </a:p>
          <a:p>
            <a:pPr marL="914400" lvl="1" indent="-342900"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sz="1600">
                <a:latin typeface="Trebuchet MS"/>
              </a:rPr>
              <a:t>“Interactive”</a:t>
            </a:r>
          </a:p>
          <a:p>
            <a:pPr marL="342900" indent="-342900"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sz="1800">
                <a:latin typeface="Trebuchet MS"/>
              </a:rPr>
              <a:t>JIT = “Just in Time” Compiler</a:t>
            </a:r>
          </a:p>
          <a:p>
            <a:pPr marL="914400" lvl="1" indent="-342900"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sz="1600">
                <a:latin typeface="Trebuchet MS"/>
              </a:rPr>
              <a:t>Compiles or creates object code “on the fly”</a:t>
            </a:r>
          </a:p>
          <a:p>
            <a:pPr marL="914400" lvl="1" indent="-342900"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sz="1600">
                <a:latin typeface="Trebuchet MS"/>
              </a:rPr>
              <a:t>Combines interactivity and compilation</a:t>
            </a:r>
          </a:p>
          <a:p>
            <a:pPr marL="342900" indent="-342900"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sz="1800">
                <a:latin typeface="Trebuchet MS"/>
              </a:rPr>
              <a:t>Allows for computationally intensive sections of Python code to be run on GPU (or multi-core CPU)</a:t>
            </a:r>
          </a:p>
          <a:p>
            <a:pPr marL="342900" indent="-342900"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endParaRPr lang="en-US" sz="180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DF02FD-7235-4783-8F53-004D9F16DF2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JIT Compiler</a:t>
            </a:r>
          </a:p>
        </p:txBody>
      </p:sp>
    </p:spTree>
    <p:extLst>
      <p:ext uri="{BB962C8B-B14F-4D97-AF65-F5344CB8AC3E}">
        <p14:creationId xmlns:p14="http://schemas.microsoft.com/office/powerpoint/2010/main" val="3388385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AE1BB-224A-4D60-9412-588AE89E6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NUMBA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4067A0-5162-4F3B-B9DA-FCF36E2A85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err="1">
                <a:latin typeface="Trebuchet MS"/>
              </a:rPr>
              <a:t>Numba</a:t>
            </a:r>
            <a:r>
              <a:rPr lang="en-US" sz="1800">
                <a:latin typeface="Trebuchet MS"/>
              </a:rPr>
              <a:t> is a just-in-time (JIT), type-specializing, </a:t>
            </a:r>
            <a:r>
              <a:rPr lang="en-US" sz="1800" u="sng">
                <a:latin typeface="Trebuchet MS"/>
              </a:rPr>
              <a:t>function</a:t>
            </a:r>
            <a:r>
              <a:rPr lang="en-US" sz="1800">
                <a:latin typeface="Trebuchet MS"/>
              </a:rPr>
              <a:t> compiler for accelerating numerically-focused Python</a:t>
            </a:r>
          </a:p>
          <a:p>
            <a:pPr marL="9144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>
                <a:latin typeface="Trebuchet MS"/>
              </a:rPr>
              <a:t>It has a </a:t>
            </a:r>
            <a:r>
              <a:rPr lang="en-US" sz="1600" u="sng">
                <a:latin typeface="Trebuchet MS"/>
              </a:rPr>
              <a:t>numerical</a:t>
            </a:r>
            <a:r>
              <a:rPr lang="en-US" sz="1600">
                <a:latin typeface="Trebuchet MS"/>
              </a:rPr>
              <a:t> focus</a:t>
            </a:r>
          </a:p>
          <a:p>
            <a:pPr marL="9144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u="sng">
                <a:latin typeface="Trebuchet MS"/>
              </a:rPr>
              <a:t>Type-specializing</a:t>
            </a:r>
          </a:p>
          <a:p>
            <a:pPr marL="1431925" lvl="2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err="1">
                <a:latin typeface="Trebuchet MS"/>
              </a:rPr>
              <a:t>Numba</a:t>
            </a:r>
            <a:r>
              <a:rPr lang="en-US" sz="1400">
                <a:latin typeface="Trebuchet MS"/>
              </a:rPr>
              <a:t> generates a specialized implementation for the specific data types you are using or specifying</a:t>
            </a:r>
          </a:p>
          <a:p>
            <a:pPr marL="2117725" lvl="3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bg1"/>
                </a:solidFill>
              </a:rPr>
              <a:t>Python functions are designed to operate on generic data types</a:t>
            </a:r>
          </a:p>
          <a:p>
            <a:pPr marL="1431925" lvl="2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>
                <a:latin typeface="Trebuchet MS"/>
              </a:rPr>
              <a:t>Typically, you only will call a function with a small number of argument types (simple functions)</a:t>
            </a:r>
          </a:p>
          <a:p>
            <a:pPr marL="2117725" lvl="3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bg1"/>
                </a:solidFill>
              </a:rPr>
              <a:t>Allows </a:t>
            </a:r>
            <a:r>
              <a:rPr lang="en-US" sz="1400" err="1">
                <a:solidFill>
                  <a:schemeClr val="bg1"/>
                </a:solidFill>
              </a:rPr>
              <a:t>Numba</a:t>
            </a:r>
            <a:r>
              <a:rPr lang="en-US" sz="1400">
                <a:solidFill>
                  <a:schemeClr val="bg1"/>
                </a:solidFill>
              </a:rPr>
              <a:t> to generate fast implementation for each set of types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>
                <a:latin typeface="Trebuchet MS"/>
              </a:rPr>
              <a:t>Not every Python function can be compiled (subset of Python and NumPy)</a:t>
            </a:r>
          </a:p>
          <a:p>
            <a:pPr marL="9144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strike="sngStrike">
                <a:latin typeface="Trebuchet MS"/>
              </a:rPr>
              <a:t>Async features, class definitions, set/dict/generater comprehensions, generator delegation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>
                <a:latin typeface="Trebuchet MS"/>
              </a:rPr>
              <a:t>Look for functions with high arithmetic intensity (e.g. chunky loops)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/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US" sz="180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1F1B46-8D05-4B70-9BC9-C38A3A5AD95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27602120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AE1BB-224A-4D60-9412-588AE89E6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NUMBA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4067A0-5162-4F3B-B9DA-FCF36E2A85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>
                <a:latin typeface="Trebuchet MS"/>
              </a:rPr>
              <a:t>Typically enabled by applying a </a:t>
            </a:r>
            <a:r>
              <a:rPr lang="en-US" sz="1800" i="1">
                <a:latin typeface="Trebuchet MS"/>
              </a:rPr>
              <a:t>decorator</a:t>
            </a:r>
            <a:r>
              <a:rPr lang="en-US" sz="1800">
                <a:latin typeface="Trebuchet MS"/>
              </a:rPr>
              <a:t> to a Python function</a:t>
            </a:r>
          </a:p>
          <a:p>
            <a:pPr marL="914400" lvl="1" indent="-342900">
              <a:buFont typeface="Arial" panose="020B0604020202020204" pitchFamily="34" charset="0"/>
              <a:buChar char="•"/>
            </a:pPr>
            <a:r>
              <a:rPr lang="en-US" sz="1600">
                <a:latin typeface="Trebuchet MS"/>
              </a:rPr>
              <a:t>By definition, a decorator is a function that takes another function and extends the behavior of the latter function </a:t>
            </a:r>
            <a:r>
              <a:rPr lang="en-US" sz="1600" i="1">
                <a:latin typeface="Trebuchet MS"/>
              </a:rPr>
              <a:t>without</a:t>
            </a:r>
            <a:r>
              <a:rPr lang="en-US" sz="1600">
                <a:latin typeface="Trebuchet MS"/>
              </a:rPr>
              <a:t> explicitly modifying it</a:t>
            </a:r>
          </a:p>
          <a:p>
            <a:pPr marL="914400" lvl="1" indent="-342900">
              <a:buFont typeface="Arial" panose="020B0604020202020204" pitchFamily="34" charset="0"/>
              <a:buChar char="•"/>
            </a:pPr>
            <a:r>
              <a:rPr lang="en-US" sz="1600">
                <a:latin typeface="Trebuchet MS"/>
              </a:rPr>
              <a:t>Functions that transform Python functions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>
                <a:latin typeface="Trebuchet MS"/>
              </a:rPr>
              <a:t>Decorators used in this workshop:</a:t>
            </a:r>
          </a:p>
          <a:p>
            <a:pPr marL="914400" lvl="1" indent="-342900">
              <a:buFont typeface="Arial" panose="020B0604020202020204" pitchFamily="34" charset="0"/>
              <a:buChar char="•"/>
            </a:pPr>
            <a:r>
              <a:rPr lang="en-US" sz="1600">
                <a:latin typeface="Trebuchet MS"/>
              </a:rPr>
              <a:t>@jit</a:t>
            </a:r>
          </a:p>
          <a:p>
            <a:pPr marL="914400" lvl="1" indent="-342900">
              <a:buFont typeface="Arial" panose="020B0604020202020204" pitchFamily="34" charset="0"/>
              <a:buChar char="•"/>
            </a:pPr>
            <a:r>
              <a:rPr lang="en-US" sz="1600">
                <a:latin typeface="Trebuchet MS"/>
              </a:rPr>
              <a:t>@cuda.jit</a:t>
            </a:r>
            <a:endParaRPr lang="en-US" sz="1600"/>
          </a:p>
          <a:p>
            <a:pPr marL="914400" indent="-342900">
              <a:buFont typeface="Arial" panose="020B0604020202020204" pitchFamily="34" charset="0"/>
              <a:buChar char="•"/>
            </a:pPr>
            <a:r>
              <a:rPr lang="en-US" sz="1600">
                <a:latin typeface="Trebuchet MS"/>
              </a:rPr>
              <a:t>@vectorize</a:t>
            </a:r>
          </a:p>
          <a:p>
            <a:pPr marL="914400" lvl="1" indent="-342900">
              <a:buFont typeface="Arial" panose="020B0604020202020204" pitchFamily="34" charset="0"/>
              <a:buChar char="•"/>
            </a:pPr>
            <a:endParaRPr lang="en-US" sz="160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/>
          </a:p>
          <a:p>
            <a:endParaRPr lang="en-US" sz="180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1F1B46-8D05-4B70-9BC9-C38A3A5AD95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Decorators</a:t>
            </a:r>
          </a:p>
        </p:txBody>
      </p:sp>
    </p:spTree>
    <p:extLst>
      <p:ext uri="{BB962C8B-B14F-4D97-AF65-F5344CB8AC3E}">
        <p14:creationId xmlns:p14="http://schemas.microsoft.com/office/powerpoint/2010/main" val="15255537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AE1BB-224A-4D60-9412-588AE89E6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NUMBA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4067A0-5162-4F3B-B9DA-FCF36E2A85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err="1"/>
              <a:t>Numba</a:t>
            </a:r>
            <a:r>
              <a:rPr lang="en-US" sz="1600"/>
              <a:t> runs inside the standard Python interpreter</a:t>
            </a:r>
          </a:p>
          <a:p>
            <a:pPr marL="914400" lvl="1" indent="-342900">
              <a:buFont typeface="Arial" panose="020B0604020202020204" pitchFamily="34" charset="0"/>
              <a:buChar char="•"/>
            </a:pPr>
            <a:r>
              <a:rPr lang="en-US" sz="1400"/>
              <a:t>Can target the CPU, either single-core or multiple-cores, or GPU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/>
              <a:t>Uses LLVM to compile Python functions (comes with Numba)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/>
              <a:t>The first time the function is called, the compiler creates a machine code implementation for inputs</a:t>
            </a:r>
          </a:p>
          <a:p>
            <a:pPr marL="9144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/>
              <a:t>Saves the original python implementation as .</a:t>
            </a:r>
            <a:r>
              <a:rPr lang="en-US" sz="1400" err="1"/>
              <a:t>py_func</a:t>
            </a:r>
            <a:endParaRPr lang="en-US" sz="1400"/>
          </a:p>
          <a:p>
            <a:pPr marL="9144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/>
              <a:t>Can test compiled function against original Python function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/>
              <a:t>Subsequent calls to function use machine code (much faster)</a:t>
            </a:r>
          </a:p>
          <a:p>
            <a:pPr marL="9144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/>
              <a:t>You can create compiled code prior to running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/>
              <a:t>Data Types (</a:t>
            </a:r>
            <a:r>
              <a:rPr lang="en-US" sz="1600" err="1"/>
              <a:t>dtypes</a:t>
            </a:r>
            <a:r>
              <a:rPr lang="en-US" sz="1600"/>
              <a:t>):</a:t>
            </a:r>
          </a:p>
          <a:p>
            <a:pPr marL="9144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/>
              <a:t>bool_, int8, int16, int32, int64, uint8, uint16, uint32, uint64, float16, float32, float64, numpy.complex64, numpy.complex128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US" sz="160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1F1B46-8D05-4B70-9BC9-C38A3A5AD95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More information</a:t>
            </a:r>
          </a:p>
        </p:txBody>
      </p:sp>
    </p:spTree>
    <p:extLst>
      <p:ext uri="{BB962C8B-B14F-4D97-AF65-F5344CB8AC3E}">
        <p14:creationId xmlns:p14="http://schemas.microsoft.com/office/powerpoint/2010/main" val="28756819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AE1BB-224A-4D60-9412-588AE89E6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NUMBA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4067A0-5162-4F3B-B9DA-FCF36E2A85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>
                <a:latin typeface="Trebuchet MS"/>
              </a:rPr>
              <a:t>NumPy has the concept of universal functions ("</a:t>
            </a:r>
            <a:r>
              <a:rPr lang="en-US" sz="1800" err="1">
                <a:latin typeface="Trebuchet MS"/>
              </a:rPr>
              <a:t>ufuncs</a:t>
            </a:r>
            <a:r>
              <a:rPr lang="en-US" sz="1800">
                <a:latin typeface="Trebuchet MS"/>
              </a:rPr>
              <a:t>")</a:t>
            </a:r>
          </a:p>
          <a:p>
            <a:pPr marL="914400" lvl="1" indent="-342900">
              <a:buFont typeface="Arial" panose="020B0604020202020204" pitchFamily="34" charset="0"/>
              <a:buChar char="•"/>
            </a:pPr>
            <a:r>
              <a:rPr lang="en-US" sz="1600">
                <a:latin typeface="Trebuchet MS"/>
              </a:rPr>
              <a:t>Functions that can take </a:t>
            </a:r>
            <a:r>
              <a:rPr lang="en-US" sz="1600" err="1">
                <a:latin typeface="Trebuchet MS"/>
              </a:rPr>
              <a:t>Numpy</a:t>
            </a:r>
            <a:r>
              <a:rPr lang="en-US" sz="1600">
                <a:latin typeface="Trebuchet MS"/>
              </a:rPr>
              <a:t> arrays of varying dimensions (ndarray) and operate on them </a:t>
            </a:r>
            <a:r>
              <a:rPr lang="en-US" sz="1600">
                <a:solidFill>
                  <a:srgbClr val="FF0000"/>
                </a:solidFill>
                <a:latin typeface="Trebuchet MS"/>
              </a:rPr>
              <a:t>element-by-element</a:t>
            </a:r>
            <a:r>
              <a:rPr lang="en-US" sz="1600">
                <a:latin typeface="Trebuchet MS"/>
              </a:rPr>
              <a:t> (loop)</a:t>
            </a:r>
          </a:p>
          <a:p>
            <a:pPr marL="914400" lvl="1" indent="-342900">
              <a:buFont typeface="Arial" panose="020B0604020202020204" pitchFamily="34" charset="0"/>
              <a:buChar char="•"/>
            </a:pPr>
            <a:r>
              <a:rPr lang="en-US" sz="1600">
                <a:latin typeface="Trebuchet MS"/>
              </a:rPr>
              <a:t>Perfect for processing on GPUs!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err="1">
                <a:latin typeface="Trebuchet MS"/>
              </a:rPr>
              <a:t>Numba</a:t>
            </a:r>
            <a:r>
              <a:rPr lang="en-US" sz="1800">
                <a:latin typeface="Trebuchet MS"/>
              </a:rPr>
              <a:t> can create compiled </a:t>
            </a:r>
            <a:r>
              <a:rPr lang="en-US" sz="1800" err="1">
                <a:latin typeface="Trebuchet MS"/>
              </a:rPr>
              <a:t>ufuncs</a:t>
            </a:r>
            <a:endParaRPr lang="en-US" sz="1800">
              <a:latin typeface="Trebuchet MS"/>
            </a:endParaRPr>
          </a:p>
          <a:p>
            <a:pPr marL="914400" lvl="1" indent="-342900">
              <a:buFont typeface="Arial" panose="020B0604020202020204" pitchFamily="34" charset="0"/>
              <a:buChar char="•"/>
            </a:pPr>
            <a:r>
              <a:rPr lang="en-US" sz="1600">
                <a:latin typeface="Trebuchet MS"/>
              </a:rPr>
              <a:t>This is not easy to do by hand</a:t>
            </a:r>
          </a:p>
          <a:p>
            <a:pPr marL="914400" lvl="1" indent="-342900">
              <a:buFont typeface="Arial" panose="020B0604020202020204" pitchFamily="34" charset="0"/>
              <a:buChar char="•"/>
            </a:pPr>
            <a:r>
              <a:rPr lang="en-US" sz="1600" err="1">
                <a:latin typeface="Trebuchet MS"/>
              </a:rPr>
              <a:t>Numba</a:t>
            </a:r>
            <a:r>
              <a:rPr lang="en-US" sz="1600">
                <a:latin typeface="Trebuchet MS"/>
              </a:rPr>
              <a:t> makes it easy for us</a:t>
            </a:r>
          </a:p>
          <a:p>
            <a:pPr marL="1431925" lvl="2" indent="-285750">
              <a:buFont typeface="Arial" panose="020B0604020202020204" pitchFamily="34" charset="0"/>
              <a:buChar char="•"/>
            </a:pPr>
            <a:r>
              <a:rPr lang="en-US" sz="1500">
                <a:latin typeface="Trebuchet MS"/>
              </a:rPr>
              <a:t>Write ufuncs to operate on scalars</a:t>
            </a:r>
          </a:p>
          <a:p>
            <a:pPr marL="1431925" lvl="2" indent="-285750">
              <a:buFont typeface="Arial" panose="020B0604020202020204" pitchFamily="34" charset="0"/>
              <a:buChar char="•"/>
            </a:pPr>
            <a:r>
              <a:rPr lang="en-US" sz="1500">
                <a:latin typeface="Trebuchet MS"/>
              </a:rPr>
              <a:t>Numba generates the surrounding loop/kernel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1F1B46-8D05-4B70-9BC9-C38A3A5AD95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Universal Functions</a:t>
            </a:r>
          </a:p>
        </p:txBody>
      </p:sp>
    </p:spTree>
    <p:extLst>
      <p:ext uri="{BB962C8B-B14F-4D97-AF65-F5344CB8AC3E}">
        <p14:creationId xmlns:p14="http://schemas.microsoft.com/office/powerpoint/2010/main" val="42565889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BC7A3B28-8488-437C-BACF-3222BCFD93F2}"/>
              </a:ext>
            </a:extLst>
          </p:cNvPr>
          <p:cNvSpPr txBox="1">
            <a:spLocks/>
          </p:cNvSpPr>
          <p:nvPr/>
        </p:nvSpPr>
        <p:spPr>
          <a:xfrm>
            <a:off x="3767959" y="2802561"/>
            <a:ext cx="6983167" cy="1364705"/>
          </a:xfrm>
          <a:prstGeom prst="rect">
            <a:avLst/>
          </a:prstGeom>
        </p:spPr>
        <p:txBody>
          <a:bodyPr/>
          <a:lstStyle>
            <a:lvl1pPr marL="0" indent="0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None/>
              <a:defRPr sz="1800" b="0">
                <a:solidFill>
                  <a:schemeClr val="bg1"/>
                </a:solidFill>
                <a:latin typeface="Trebuchet MS" pitchFamily="34" charset="0"/>
                <a:ea typeface="+mn-ea"/>
                <a:cs typeface="+mn-cs"/>
              </a:defRPr>
            </a:lvl1pPr>
            <a:lvl2pPr marL="571500" indent="0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None/>
              <a:defRPr sz="1600" b="0">
                <a:solidFill>
                  <a:schemeClr val="bg1"/>
                </a:solidFill>
                <a:latin typeface="Trebuchet MS" pitchFamily="34" charset="0"/>
              </a:defRPr>
            </a:lvl2pPr>
            <a:lvl3pPr marL="1089025" indent="0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None/>
              <a:defRPr sz="1400" b="0">
                <a:solidFill>
                  <a:schemeClr val="bg1"/>
                </a:solidFill>
                <a:latin typeface="Trebuchet MS" pitchFamily="34" charset="0"/>
              </a:defRPr>
            </a:lvl3pPr>
            <a:lvl4pPr marL="1774825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bg1"/>
                </a:solidFill>
                <a:latin typeface="+mn-lt"/>
              </a:defRPr>
            </a:lvl4pPr>
            <a:lvl5pPr marL="2117725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5pPr>
            <a:lvl6pPr marL="25749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6pPr>
            <a:lvl7pPr marL="30321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7pPr>
            <a:lvl8pPr marL="34893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8pPr>
            <a:lvl9pPr marL="39465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9pPr>
          </a:lstStyle>
          <a:p>
            <a:pPr defTabSz="914400"/>
            <a:r>
              <a:rPr lang="en-US" sz="3200" b="1" kern="0">
                <a:solidFill>
                  <a:schemeClr val="tx1"/>
                </a:solidFill>
              </a:rPr>
              <a:t>Example 1:</a:t>
            </a:r>
          </a:p>
          <a:p>
            <a:pPr defTabSz="914400"/>
            <a:r>
              <a:rPr lang="en-US" sz="3200" b="1" kern="0">
                <a:solidFill>
                  <a:schemeClr val="tx1"/>
                </a:solidFill>
              </a:rPr>
              <a:t>Simple Python Example for CPU</a:t>
            </a:r>
          </a:p>
        </p:txBody>
      </p:sp>
    </p:spTree>
    <p:extLst>
      <p:ext uri="{BB962C8B-B14F-4D97-AF65-F5344CB8AC3E}">
        <p14:creationId xmlns:p14="http://schemas.microsoft.com/office/powerpoint/2010/main" val="37642371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E00BDF1-9806-4FA8-BEB8-0EFDC1A3CEF3}"/>
              </a:ext>
            </a:extLst>
          </p:cNvPr>
          <p:cNvSpPr txBox="1"/>
          <p:nvPr/>
        </p:nvSpPr>
        <p:spPr>
          <a:xfrm>
            <a:off x="5667555" y="4130049"/>
            <a:ext cx="3408305" cy="2751522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</a:pPr>
            <a:endParaRPr lang="en-US" sz="4800" b="1">
              <a:ea typeface="+mn-lt"/>
              <a:cs typeface="+mn-lt"/>
            </a:endParaRPr>
          </a:p>
          <a:p>
            <a:pPr>
              <a:lnSpc>
                <a:spcPct val="90000"/>
              </a:lnSpc>
            </a:pPr>
            <a:r>
              <a:rPr lang="en-US" sz="4800" b="1">
                <a:ea typeface="+mn-lt"/>
                <a:cs typeface="+mn-lt"/>
              </a:rPr>
              <a:t>Thank you!</a:t>
            </a:r>
            <a:endParaRPr lang="en-US" sz="4800">
              <a:ea typeface="+mn-lt"/>
              <a:cs typeface="+mn-lt"/>
            </a:endParaRPr>
          </a:p>
          <a:p>
            <a:pPr>
              <a:lnSpc>
                <a:spcPct val="90000"/>
              </a:lnSpc>
            </a:pPr>
            <a:endParaRPr lang="en-US" sz="4800" b="1"/>
          </a:p>
          <a:p>
            <a:pPr>
              <a:lnSpc>
                <a:spcPct val="90000"/>
              </a:lnSpc>
            </a:pPr>
            <a:endParaRPr lang="en-US" sz="4800" b="1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E71D27-3E99-4008-A8A7-BE0567644729}"/>
              </a:ext>
            </a:extLst>
          </p:cNvPr>
          <p:cNvSpPr txBox="1"/>
          <p:nvPr/>
        </p:nvSpPr>
        <p:spPr>
          <a:xfrm>
            <a:off x="5628736" y="1678415"/>
            <a:ext cx="3297441" cy="1754326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>
                <a:solidFill>
                  <a:schemeClr val="tx1"/>
                </a:solidFill>
                <a:latin typeface="Trebuchet MS"/>
              </a:rPr>
              <a:t>Jonathan Skone</a:t>
            </a:r>
          </a:p>
          <a:p>
            <a:pPr>
              <a:lnSpc>
                <a:spcPct val="90000"/>
              </a:lnSpc>
            </a:pPr>
            <a:r>
              <a:rPr lang="en-US" sz="2400">
                <a:solidFill>
                  <a:schemeClr val="tx1"/>
                </a:solidFill>
              </a:rPr>
              <a:t>Walter Alvarado</a:t>
            </a:r>
          </a:p>
          <a:p>
            <a:pPr>
              <a:lnSpc>
                <a:spcPct val="90000"/>
              </a:lnSpc>
            </a:pPr>
            <a:endParaRPr lang="en-US" sz="2400">
              <a:solidFill>
                <a:schemeClr val="tx1"/>
              </a:solidFill>
            </a:endParaRPr>
          </a:p>
          <a:p>
            <a:pPr>
              <a:lnSpc>
                <a:spcPct val="90000"/>
              </a:lnSpc>
            </a:pPr>
            <a:r>
              <a:rPr lang="en-US" sz="2400">
                <a:solidFill>
                  <a:schemeClr val="tx1"/>
                </a:solidFill>
              </a:rPr>
              <a:t>Jeff Layton</a:t>
            </a:r>
          </a:p>
          <a:p>
            <a:pPr>
              <a:lnSpc>
                <a:spcPct val="90000"/>
              </a:lnSpc>
            </a:pPr>
            <a:r>
              <a:rPr lang="en-US" sz="2400">
                <a:solidFill>
                  <a:schemeClr val="tx1"/>
                </a:solidFill>
              </a:rPr>
              <a:t>Marc West</a:t>
            </a:r>
          </a:p>
        </p:txBody>
      </p:sp>
    </p:spTree>
    <p:extLst>
      <p:ext uri="{BB962C8B-B14F-4D97-AF65-F5344CB8AC3E}">
        <p14:creationId xmlns:p14="http://schemas.microsoft.com/office/powerpoint/2010/main" val="15989010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864C6-5F76-4AE2-BA49-B58ECEA89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Base Python</a:t>
            </a:r>
          </a:p>
        </p:txBody>
      </p:sp>
      <p:sp>
        <p:nvSpPr>
          <p:cNvPr id="5" name="Rounded Rectangle 6">
            <a:extLst>
              <a:ext uri="{FF2B5EF4-FFF2-40B4-BE49-F238E27FC236}">
                <a16:creationId xmlns:a16="http://schemas.microsoft.com/office/drawing/2014/main" id="{7ECC6877-325C-403F-A7D2-9CAF369C4FEA}"/>
              </a:ext>
            </a:extLst>
          </p:cNvPr>
          <p:cNvSpPr/>
          <p:nvPr/>
        </p:nvSpPr>
        <p:spPr>
          <a:xfrm>
            <a:off x="221811" y="1336136"/>
            <a:ext cx="6500430" cy="4621731"/>
          </a:xfrm>
          <a:prstGeom prst="roundRect">
            <a:avLst>
              <a:gd name="adj" fmla="val 6630"/>
            </a:avLst>
          </a:prstGeom>
          <a:solidFill>
            <a:schemeClr val="bg2">
              <a:lumMod val="20000"/>
              <a:lumOff val="80000"/>
            </a:schemeClr>
          </a:solidFill>
          <a:ln w="38100">
            <a:solidFill>
              <a:srgbClr val="73B9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33" tIns="45716" rIns="91433" bIns="45716" rtlCol="0" anchor="ctr"/>
          <a:lstStyle/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as np</a:t>
            </a: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 time import 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perf_counter</a:t>
            </a:r>
            <a:endParaRPr lang="en-US" sz="12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endParaRPr lang="en-US" sz="12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 Add(a, b):</a:t>
            </a: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return a + b</a:t>
            </a:r>
          </a:p>
          <a:p>
            <a:pPr lvl="0"/>
            <a:r>
              <a:rPr lang="en-US" sz="12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end def</a:t>
            </a:r>
          </a:p>
          <a:p>
            <a:pPr lvl="0"/>
            <a:endParaRPr lang="en-US" sz="12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Initialize arrays</a:t>
            </a: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 = 1000000000</a:t>
            </a: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 = 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np.ones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(N, 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dtype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=np.float32)</a:t>
            </a: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 = 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np.ones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A.shape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dtype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A.dtype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 = 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np.empty_like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(A, 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dtype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A.dtype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0"/>
            <a:endParaRPr lang="en-US" sz="12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Add arrays on CPU</a:t>
            </a:r>
          </a:p>
          <a:p>
            <a:pPr lvl="0"/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start_time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perf_counter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 = Add(A, B)</a:t>
            </a:r>
          </a:p>
          <a:p>
            <a:pPr lvl="0"/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stop_time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perf_counter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0"/>
            <a:endParaRPr lang="en-US" sz="12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print(C)</a:t>
            </a: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print('')</a:t>
            </a: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print('    Elapsed wall clock time = %g seconds.' % (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stop_time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 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start_time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)</a:t>
            </a: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print('')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4B42DFA-CAFA-44B4-A6C6-DD913CD12D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84380" y="1416569"/>
            <a:ext cx="3586762" cy="4467069"/>
          </a:xfrm>
        </p:spPr>
        <p:txBody>
          <a:bodyPr/>
          <a:lstStyle/>
          <a:p>
            <a:pPr marL="342900" indent="-34290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800">
                <a:latin typeface="Trebuchet MS"/>
              </a:rPr>
              <a:t>Simple vector addition</a:t>
            </a:r>
          </a:p>
          <a:p>
            <a:pPr marL="342900" indent="-34290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800">
                <a:latin typeface="Trebuchet MS"/>
              </a:rPr>
              <a:t>Contains one function that does virtually all of the computation</a:t>
            </a:r>
          </a:p>
          <a:p>
            <a:pPr marL="342900" indent="-34290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800">
                <a:latin typeface="Trebuchet MS"/>
              </a:rPr>
              <a:t>This is our starting point</a:t>
            </a:r>
            <a:endParaRPr lang="en-US" sz="1600">
              <a:latin typeface="Trebuchet M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612283-1471-4784-BDA7-2B58ECBDBF3E}"/>
              </a:ext>
            </a:extLst>
          </p:cNvPr>
          <p:cNvSpPr txBox="1"/>
          <p:nvPr/>
        </p:nvSpPr>
        <p:spPr>
          <a:xfrm>
            <a:off x="5900468" y="1372738"/>
            <a:ext cx="622286" cy="424732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2400">
                <a:solidFill>
                  <a:srgbClr val="FF0000"/>
                </a:solidFill>
                <a:latin typeface="Trebuchet MS"/>
              </a:rPr>
              <a:t>1.1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3449256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864C6-5F76-4AE2-BA49-B58ECEA89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@JIT Example (Single Core)</a:t>
            </a:r>
          </a:p>
        </p:txBody>
      </p:sp>
      <p:sp>
        <p:nvSpPr>
          <p:cNvPr id="5" name="Rounded Rectangle 6">
            <a:extLst>
              <a:ext uri="{FF2B5EF4-FFF2-40B4-BE49-F238E27FC236}">
                <a16:creationId xmlns:a16="http://schemas.microsoft.com/office/drawing/2014/main" id="{7ECC6877-325C-403F-A7D2-9CAF369C4FEA}"/>
              </a:ext>
            </a:extLst>
          </p:cNvPr>
          <p:cNvSpPr/>
          <p:nvPr/>
        </p:nvSpPr>
        <p:spPr>
          <a:xfrm>
            <a:off x="221811" y="1252157"/>
            <a:ext cx="6500430" cy="4920043"/>
          </a:xfrm>
          <a:prstGeom prst="roundRect">
            <a:avLst>
              <a:gd name="adj" fmla="val 6630"/>
            </a:avLst>
          </a:prstGeom>
          <a:solidFill>
            <a:schemeClr val="bg2">
              <a:lumMod val="20000"/>
              <a:lumOff val="80000"/>
            </a:schemeClr>
          </a:solidFill>
          <a:ln w="38100">
            <a:solidFill>
              <a:srgbClr val="73B9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33" tIns="45716" rIns="91433" bIns="45716" rtlCol="0" anchor="ctr"/>
          <a:lstStyle/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as np</a:t>
            </a: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 time import 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perf_counter</a:t>
            </a:r>
            <a:endParaRPr lang="en-US" sz="12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numba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import 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jit</a:t>
            </a:r>
            <a:endParaRPr lang="en-US" sz="12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endParaRPr lang="en-US" sz="12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jit</a:t>
            </a:r>
            <a:endParaRPr lang="en-US" sz="12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 Add(a, b):</a:t>
            </a: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return a + b</a:t>
            </a: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end def</a:t>
            </a:r>
          </a:p>
          <a:p>
            <a:pPr lvl="0"/>
            <a:endParaRPr lang="en-US" sz="12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Initialize arrays</a:t>
            </a: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 = 1000000000</a:t>
            </a: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 = 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np.ones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(N, 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dtype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=np.float32)</a:t>
            </a: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 = 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np.ones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A.shape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dtype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A.dtype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 = 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np.empty_like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(A, 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dtype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A.dtype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0"/>
            <a:endParaRPr lang="en-US" sz="12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Add arrays on CPU</a:t>
            </a:r>
          </a:p>
          <a:p>
            <a:pPr lvl="0"/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start_time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perf_counter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 )</a:t>
            </a: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 = Add(A, B)</a:t>
            </a:r>
          </a:p>
          <a:p>
            <a:pPr lvl="0"/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stop_time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perf_counter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 )</a:t>
            </a:r>
          </a:p>
          <a:p>
            <a:pPr lvl="0"/>
            <a:endParaRPr lang="en-US" sz="12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print(C)</a:t>
            </a: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print('')</a:t>
            </a: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print('    Elapsed wall clock time = %g seconds.' % (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stop_time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 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start_time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)</a:t>
            </a: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print('')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777AC62-D0CB-4220-B7D6-614661D3535A}"/>
              </a:ext>
            </a:extLst>
          </p:cNvPr>
          <p:cNvGrpSpPr/>
          <p:nvPr/>
        </p:nvGrpSpPr>
        <p:grpSpPr>
          <a:xfrm>
            <a:off x="1181789" y="2091479"/>
            <a:ext cx="3701891" cy="313932"/>
            <a:chOff x="4124018" y="2937635"/>
            <a:chExt cx="3701891" cy="313932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65D49213-126A-4C7A-8414-9615771D18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24018" y="3086100"/>
              <a:ext cx="1765426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A01B961-E96B-4EA6-8484-0D5C37C722C6}"/>
                </a:ext>
              </a:extLst>
            </p:cNvPr>
            <p:cNvSpPr txBox="1"/>
            <p:nvPr/>
          </p:nvSpPr>
          <p:spPr>
            <a:xfrm>
              <a:off x="5874734" y="2937635"/>
              <a:ext cx="1951175" cy="313932"/>
            </a:xfrm>
            <a:prstGeom prst="rect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600">
                  <a:solidFill>
                    <a:schemeClr val="bg1"/>
                  </a:solidFill>
                </a:rPr>
                <a:t>Function Decorator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AC910AD-FAD8-4CFB-B06B-61C5FFE4A23D}"/>
              </a:ext>
            </a:extLst>
          </p:cNvPr>
          <p:cNvGrpSpPr/>
          <p:nvPr/>
        </p:nvGrpSpPr>
        <p:grpSpPr>
          <a:xfrm>
            <a:off x="2120236" y="2369041"/>
            <a:ext cx="2791010" cy="420471"/>
            <a:chOff x="5703683" y="4499572"/>
            <a:chExt cx="2791010" cy="420471"/>
          </a:xfrm>
        </p:grpSpPr>
        <p:sp>
          <p:nvSpPr>
            <p:cNvPr id="12" name="Right Brace 11">
              <a:extLst>
                <a:ext uri="{FF2B5EF4-FFF2-40B4-BE49-F238E27FC236}">
                  <a16:creationId xmlns:a16="http://schemas.microsoft.com/office/drawing/2014/main" id="{68133C60-93D3-40EA-B5A7-295C0A4BA896}"/>
                </a:ext>
              </a:extLst>
            </p:cNvPr>
            <p:cNvSpPr/>
            <p:nvPr/>
          </p:nvSpPr>
          <p:spPr>
            <a:xfrm>
              <a:off x="5703683" y="4499572"/>
              <a:ext cx="362139" cy="420471"/>
            </a:xfrm>
            <a:prstGeom prst="rightBrace">
              <a:avLst>
                <a:gd name="adj1" fmla="val 18333"/>
                <a:gd name="adj2" fmla="val 50000"/>
              </a:avLst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CC581B1-4779-4617-B957-202844AFF7D2}"/>
                </a:ext>
              </a:extLst>
            </p:cNvPr>
            <p:cNvSpPr txBox="1"/>
            <p:nvPr/>
          </p:nvSpPr>
          <p:spPr>
            <a:xfrm>
              <a:off x="6065822" y="4515086"/>
              <a:ext cx="2428871" cy="313932"/>
            </a:xfrm>
            <a:prstGeom prst="rect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600">
                  <a:solidFill>
                    <a:schemeClr val="bg1"/>
                  </a:solidFill>
                </a:rPr>
                <a:t>Function to be compiled</a:t>
              </a:r>
            </a:p>
          </p:txBody>
        </p:sp>
      </p:grp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4B42DFA-CAFA-44B4-A6C6-DD913CD12D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8036" y="1416569"/>
            <a:ext cx="3897746" cy="4467069"/>
          </a:xfrm>
        </p:spPr>
        <p:txBody>
          <a:bodyPr/>
          <a:lstStyle/>
          <a:p>
            <a:pPr marL="342900" indent="-34290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800">
                <a:latin typeface="Trebuchet MS"/>
              </a:rPr>
              <a:t>Compile for CPU (use defaults)</a:t>
            </a:r>
          </a:p>
          <a:p>
            <a:pPr marL="342900" indent="-34290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800">
                <a:latin typeface="Trebuchet MS"/>
              </a:rPr>
              <a:t>@jit is the </a:t>
            </a:r>
            <a:r>
              <a:rPr lang="en-US" sz="1800" err="1">
                <a:latin typeface="Trebuchet MS"/>
              </a:rPr>
              <a:t>Numba</a:t>
            </a:r>
            <a:r>
              <a:rPr lang="en-US" sz="1800">
                <a:latin typeface="Trebuchet MS"/>
              </a:rPr>
              <a:t> “decorator”</a:t>
            </a:r>
          </a:p>
          <a:p>
            <a:pPr marL="914400" lvl="1" indent="-34290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600">
                <a:latin typeface="Trebuchet MS"/>
              </a:rPr>
              <a:t>Lets the compiler decide how to proceed</a:t>
            </a:r>
          </a:p>
          <a:p>
            <a:pPr marL="342900" indent="-34290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800">
                <a:latin typeface="Trebuchet MS"/>
              </a:rPr>
              <a:t>Uses default params for @jit</a:t>
            </a:r>
          </a:p>
          <a:p>
            <a:pPr marL="342900" indent="-34290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800">
                <a:latin typeface="Trebuchet MS"/>
              </a:rPr>
              <a:t>Try running the same cell multiple times – does the wall clock change?</a:t>
            </a:r>
          </a:p>
          <a:p>
            <a:pPr marL="914400" lvl="1" indent="-34290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600">
                <a:latin typeface="Trebuchet MS"/>
              </a:rPr>
              <a:t>Why or why not?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438937-98E2-41B4-BAED-ECF7D9C59A31}"/>
              </a:ext>
            </a:extLst>
          </p:cNvPr>
          <p:cNvSpPr txBox="1"/>
          <p:nvPr/>
        </p:nvSpPr>
        <p:spPr>
          <a:xfrm>
            <a:off x="5706374" y="1372738"/>
            <a:ext cx="898003" cy="424732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2400">
                <a:solidFill>
                  <a:srgbClr val="FF0000"/>
                </a:solidFill>
                <a:latin typeface="Trebuchet MS"/>
              </a:rPr>
              <a:t>1.2.1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5711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2834A9-8B15-47AE-9D3E-588D3DF72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Just happened?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FBB3FB-D16E-42FD-A7B0-C0303D01E1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>
                <a:latin typeface="Trebuchet MS"/>
              </a:rPr>
              <a:t>Compiled a Python function (code and Python interface) just before it was </a:t>
            </a:r>
            <a:r>
              <a:rPr lang="en-US" sz="1800" u="sng">
                <a:latin typeface="Trebuchet MS"/>
              </a:rPr>
              <a:t>first</a:t>
            </a:r>
            <a:r>
              <a:rPr lang="en-US" sz="1800">
                <a:latin typeface="Trebuchet MS"/>
              </a:rPr>
              <a:t> used</a:t>
            </a:r>
          </a:p>
          <a:p>
            <a:pPr marL="914400" lvl="1" indent="-342900">
              <a:buFont typeface="Arial" panose="020B0604020202020204" pitchFamily="34" charset="0"/>
              <a:buChar char="•"/>
            </a:pPr>
            <a:r>
              <a:rPr lang="en-US" sz="1600">
                <a:latin typeface="Trebuchet MS"/>
              </a:rPr>
              <a:t>Used default @jit parameters (we’ll find out what some of those are)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>
                <a:latin typeface="Trebuchet MS"/>
              </a:rPr>
              <a:t>Executed the function along with the Python code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>
                <a:latin typeface="Trebuchet MS"/>
              </a:rPr>
              <a:t>Since this is executed on the CPU, no data movement was required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>
                <a:latin typeface="Trebuchet MS"/>
              </a:rPr>
              <a:t>Sounds simple but a great deal of work was done (thank you </a:t>
            </a:r>
            <a:r>
              <a:rPr lang="en-US" sz="1800" err="1">
                <a:latin typeface="Trebuchet MS"/>
              </a:rPr>
              <a:t>Numba</a:t>
            </a:r>
            <a:r>
              <a:rPr lang="en-US" sz="1800">
                <a:latin typeface="Trebuchet MS"/>
              </a:rPr>
              <a:t>!)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D9F014-0202-4D02-A936-DD0C16DAC6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9658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2834A9-8B15-47AE-9D3E-588D3DF72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What’s Next?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FBB3FB-D16E-42FD-A7B0-C0303D01E1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>
                <a:latin typeface="Trebuchet MS"/>
              </a:rPr>
              <a:t>The @jit decorator has several parameters that can be very useful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>
                <a:latin typeface="Trebuchet MS"/>
              </a:rPr>
              <a:t>@jit(cache=True)</a:t>
            </a:r>
          </a:p>
          <a:p>
            <a:pPr marL="914400" lvl="1" indent="-342900">
              <a:buFont typeface="Arial" panose="020B0604020202020204" pitchFamily="34" charset="0"/>
              <a:buChar char="•"/>
            </a:pPr>
            <a:r>
              <a:rPr lang="en-US" sz="1600">
                <a:latin typeface="Trebuchet MS"/>
              </a:rPr>
              <a:t>File-based cache of compiled function, stored in $NUMBA_CACHE_DIR</a:t>
            </a:r>
            <a:endParaRPr lang="en-US" sz="16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>
                <a:latin typeface="Trebuchet MS"/>
              </a:rPr>
              <a:t>@jit(parallel=True)</a:t>
            </a:r>
          </a:p>
          <a:p>
            <a:pPr marL="914400" lvl="1" indent="-342900">
              <a:buFont typeface="Arial" panose="020B0604020202020204" pitchFamily="34" charset="0"/>
              <a:buChar char="•"/>
            </a:pPr>
            <a:r>
              <a:rPr lang="en-US" sz="1600">
                <a:latin typeface="Trebuchet MS"/>
              </a:rPr>
              <a:t>Automatic parallelization (plus optimizations) in the function known to have parallel semantics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>
                <a:latin typeface="Trebuchet MS"/>
              </a:rPr>
              <a:t>@jit(nopython=True)</a:t>
            </a:r>
          </a:p>
          <a:p>
            <a:pPr marL="914400" lvl="1" indent="-342900">
              <a:buFont typeface="Arial" panose="020B0604020202020204" pitchFamily="34" charset="0"/>
              <a:buChar char="•"/>
            </a:pPr>
            <a:r>
              <a:rPr lang="en-US" sz="1600">
                <a:latin typeface="Trebuchet MS"/>
              </a:rPr>
              <a:t>By default, if </a:t>
            </a:r>
            <a:r>
              <a:rPr lang="en-US" sz="1600" err="1">
                <a:latin typeface="Trebuchet MS"/>
              </a:rPr>
              <a:t>Numba</a:t>
            </a:r>
            <a:r>
              <a:rPr lang="en-US" sz="1600">
                <a:latin typeface="Trebuchet MS"/>
              </a:rPr>
              <a:t> can’t compile function, it leaves the code in Python</a:t>
            </a:r>
          </a:p>
          <a:p>
            <a:pPr marL="914400" lvl="1" indent="-342900">
              <a:buFont typeface="Arial" panose="020B0604020202020204" pitchFamily="34" charset="0"/>
              <a:buChar char="•"/>
            </a:pPr>
            <a:r>
              <a:rPr lang="en-US" sz="1600">
                <a:latin typeface="Trebuchet MS"/>
              </a:rPr>
              <a:t>This option tells </a:t>
            </a:r>
            <a:r>
              <a:rPr lang="en-US" sz="1600" err="1">
                <a:latin typeface="Trebuchet MS"/>
              </a:rPr>
              <a:t>Numba</a:t>
            </a:r>
            <a:r>
              <a:rPr lang="en-US" sz="1600">
                <a:latin typeface="Trebuchet MS"/>
              </a:rPr>
              <a:t> </a:t>
            </a:r>
            <a:r>
              <a:rPr lang="en-US" sz="1600" b="1" i="1">
                <a:latin typeface="Trebuchet MS"/>
              </a:rPr>
              <a:t>not</a:t>
            </a:r>
            <a:r>
              <a:rPr lang="en-US" sz="1600">
                <a:latin typeface="Trebuchet MS"/>
              </a:rPr>
              <a:t> to do this. Instead, </a:t>
            </a:r>
            <a:r>
              <a:rPr lang="en-US" sz="1600" err="1">
                <a:latin typeface="Trebuchet MS"/>
              </a:rPr>
              <a:t>Numba</a:t>
            </a:r>
            <a:r>
              <a:rPr lang="en-US" sz="1600">
                <a:latin typeface="Trebuchet MS"/>
              </a:rPr>
              <a:t> gives an error and stops.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D9F014-0202-4D02-A936-DD0C16DAC6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0540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864C6-5F76-4AE2-BA49-B58ECEA89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@JIT CPU Example with PARALLEL</a:t>
            </a:r>
          </a:p>
        </p:txBody>
      </p:sp>
      <p:sp>
        <p:nvSpPr>
          <p:cNvPr id="5" name="Rounded Rectangle 6">
            <a:extLst>
              <a:ext uri="{FF2B5EF4-FFF2-40B4-BE49-F238E27FC236}">
                <a16:creationId xmlns:a16="http://schemas.microsoft.com/office/drawing/2014/main" id="{7ECC6877-325C-403F-A7D2-9CAF369C4FEA}"/>
              </a:ext>
            </a:extLst>
          </p:cNvPr>
          <p:cNvSpPr/>
          <p:nvPr/>
        </p:nvSpPr>
        <p:spPr>
          <a:xfrm>
            <a:off x="221811" y="1252157"/>
            <a:ext cx="6500430" cy="4920043"/>
          </a:xfrm>
          <a:prstGeom prst="roundRect">
            <a:avLst>
              <a:gd name="adj" fmla="val 6630"/>
            </a:avLst>
          </a:prstGeom>
          <a:solidFill>
            <a:schemeClr val="bg2">
              <a:lumMod val="20000"/>
              <a:lumOff val="80000"/>
            </a:schemeClr>
          </a:solidFill>
          <a:ln w="38100">
            <a:solidFill>
              <a:srgbClr val="73B9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33" tIns="45716" rIns="91433" bIns="45716" rtlCol="0" anchor="ctr"/>
          <a:lstStyle/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as np</a:t>
            </a: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 time import 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perf_counter</a:t>
            </a:r>
            <a:endParaRPr lang="en-US" sz="12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numba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import 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jit</a:t>
            </a:r>
            <a:endParaRPr lang="en-US" sz="12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endParaRPr lang="en-US" sz="12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2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sz="120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jit</a:t>
            </a:r>
            <a:r>
              <a:rPr lang="en-US" sz="12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nopython</a:t>
            </a:r>
            <a:r>
              <a:rPr lang="en-US" sz="12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=True, parallel=True) </a:t>
            </a: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 Add(a, b):</a:t>
            </a: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return a + b</a:t>
            </a: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end def</a:t>
            </a:r>
          </a:p>
          <a:p>
            <a:pPr lvl="0"/>
            <a:endParaRPr lang="en-US" sz="12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Initialize arrays</a:t>
            </a: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 = 1000000000</a:t>
            </a: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 = 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np.ones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(N, 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dtype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=np.float32)</a:t>
            </a: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 = 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np.ones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A.shape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dtype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A.dtype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 = 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np.empty_like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(A, 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dtype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A.dtype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0"/>
            <a:endParaRPr lang="en-US" sz="12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Add arrays on CPU</a:t>
            </a:r>
          </a:p>
          <a:p>
            <a:pPr lvl="0"/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start_time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perf_counter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 )</a:t>
            </a: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 = Add(A, B)</a:t>
            </a:r>
          </a:p>
          <a:p>
            <a:pPr lvl="0"/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stop_time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perf_counter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 )</a:t>
            </a:r>
          </a:p>
          <a:p>
            <a:pPr lvl="0"/>
            <a:endParaRPr lang="en-US" sz="12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print(C)</a:t>
            </a: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print('')</a:t>
            </a: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print('    Elapsed wall clock time = %g seconds.' % (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stop_time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 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start_time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)</a:t>
            </a: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print('')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4B42DFA-CAFA-44B4-A6C6-DD913CD12D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71855" y="1416569"/>
            <a:ext cx="3962400" cy="4467069"/>
          </a:xfrm>
        </p:spPr>
        <p:txBody>
          <a:bodyPr/>
          <a:lstStyle/>
          <a:p>
            <a:pPr marL="342900" indent="-34290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800">
                <a:latin typeface="Trebuchet MS"/>
              </a:rPr>
              <a:t>By default, if </a:t>
            </a:r>
            <a:r>
              <a:rPr lang="en-US" sz="1800" err="1">
                <a:latin typeface="Trebuchet MS"/>
              </a:rPr>
              <a:t>Numba</a:t>
            </a:r>
            <a:r>
              <a:rPr lang="en-US" sz="1800">
                <a:latin typeface="Trebuchet MS"/>
              </a:rPr>
              <a:t> cannot compile the Python code, it will leave the Python in place</a:t>
            </a:r>
          </a:p>
          <a:p>
            <a:pPr marL="914400" lvl="1" indent="-34290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600">
                <a:latin typeface="Trebuchet MS"/>
              </a:rPr>
              <a:t>It doesn’t get compiled</a:t>
            </a:r>
          </a:p>
          <a:p>
            <a:pPr marL="342900" indent="-34290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800">
                <a:latin typeface="Trebuchet MS"/>
              </a:rPr>
              <a:t>You can turn off this behavior with the option, “</a:t>
            </a:r>
            <a:r>
              <a:rPr lang="en-US" sz="1800" err="1">
                <a:latin typeface="Trebuchet MS"/>
              </a:rPr>
              <a:t>nopython</a:t>
            </a:r>
            <a:r>
              <a:rPr lang="en-US" sz="1800">
                <a:latin typeface="Trebuchet MS"/>
              </a:rPr>
              <a:t>=True”</a:t>
            </a:r>
          </a:p>
          <a:p>
            <a:pPr marL="914400" lvl="1" indent="-34290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600">
                <a:latin typeface="Trebuchet MS"/>
              </a:rPr>
              <a:t>If it can’t compile, </a:t>
            </a:r>
            <a:r>
              <a:rPr lang="en-US" sz="1600" err="1">
                <a:latin typeface="Trebuchet MS"/>
              </a:rPr>
              <a:t>Numba</a:t>
            </a:r>
            <a:r>
              <a:rPr lang="en-US" sz="1600">
                <a:latin typeface="Trebuchet MS"/>
              </a:rPr>
              <a:t> will throw an error.</a:t>
            </a:r>
          </a:p>
          <a:p>
            <a:pPr marL="342900" indent="-342900">
              <a:spcBef>
                <a:spcPts val="400"/>
              </a:spcBef>
              <a:spcAft>
                <a:spcPts val="400"/>
              </a:spcAft>
              <a:buFont typeface="Arial,Sans-Serif" panose="020B0604020202020204" pitchFamily="34" charset="0"/>
              <a:buChar char="•"/>
            </a:pPr>
            <a:r>
              <a:rPr lang="en-US" sz="1800">
                <a:latin typeface="Trebuchet MS"/>
              </a:rPr>
              <a:t>"parallel" allows the compiler to parallelize for all CPU cores </a:t>
            </a:r>
          </a:p>
          <a:p>
            <a:pPr marL="342900" indent="-342900">
              <a:spcBef>
                <a:spcPts val="400"/>
              </a:spcBef>
              <a:spcAft>
                <a:spcPts val="400"/>
              </a:spcAft>
              <a:buFont typeface="Arial,Sans-Serif" panose="020B0604020202020204" pitchFamily="34" charset="0"/>
              <a:buChar char="•"/>
            </a:pPr>
            <a:r>
              <a:rPr lang="en-US" sz="1800">
                <a:latin typeface="Trebuchet MS"/>
              </a:rPr>
              <a:t>Default compilation = targets a single core</a:t>
            </a:r>
          </a:p>
          <a:p>
            <a:pPr marL="342900" indent="-342900">
              <a:spcBef>
                <a:spcPts val="400"/>
              </a:spcBef>
              <a:spcAft>
                <a:spcPts val="400"/>
              </a:spcAft>
              <a:buFont typeface="Arial,Sans-Serif" panose="020B0604020202020204" pitchFamily="34" charset="0"/>
              <a:buChar char="•"/>
            </a:pPr>
            <a:endParaRPr lang="en-US" sz="1800">
              <a:latin typeface="Trebuchet MS"/>
            </a:endParaRPr>
          </a:p>
          <a:p>
            <a:pPr marL="914400" lvl="1" indent="-342900">
              <a:spcBef>
                <a:spcPts val="400"/>
              </a:spcBef>
              <a:spcAft>
                <a:spcPts val="400"/>
              </a:spcAft>
              <a:buFont typeface="Arial,Sans-Serif" panose="020B0604020202020204" pitchFamily="34" charset="0"/>
              <a:buChar char="•"/>
            </a:pPr>
            <a:endParaRPr lang="en-US"/>
          </a:p>
          <a:p>
            <a:pPr marL="342900" indent="-34290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endParaRPr lang="en-US" sz="18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6F155F-1576-4F0B-B6A1-C197E558C9B8}"/>
              </a:ext>
            </a:extLst>
          </p:cNvPr>
          <p:cNvSpPr txBox="1"/>
          <p:nvPr/>
        </p:nvSpPr>
        <p:spPr>
          <a:xfrm>
            <a:off x="5693434" y="1372738"/>
            <a:ext cx="898003" cy="424732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2400">
                <a:solidFill>
                  <a:srgbClr val="FF0000"/>
                </a:solidFill>
                <a:latin typeface="Trebuchet MS"/>
              </a:rPr>
              <a:t>1.2.2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3324756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864C6-5F76-4AE2-BA49-B58ECEA89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@JIT CPU Example with CACHE=TRUE</a:t>
            </a:r>
          </a:p>
        </p:txBody>
      </p:sp>
      <p:sp>
        <p:nvSpPr>
          <p:cNvPr id="5" name="Rounded Rectangle 6">
            <a:extLst>
              <a:ext uri="{FF2B5EF4-FFF2-40B4-BE49-F238E27FC236}">
                <a16:creationId xmlns:a16="http://schemas.microsoft.com/office/drawing/2014/main" id="{7ECC6877-325C-403F-A7D2-9CAF369C4FEA}"/>
              </a:ext>
            </a:extLst>
          </p:cNvPr>
          <p:cNvSpPr/>
          <p:nvPr/>
        </p:nvSpPr>
        <p:spPr>
          <a:xfrm>
            <a:off x="221811" y="1252157"/>
            <a:ext cx="6500430" cy="4920043"/>
          </a:xfrm>
          <a:prstGeom prst="roundRect">
            <a:avLst>
              <a:gd name="adj" fmla="val 6630"/>
            </a:avLst>
          </a:prstGeom>
          <a:solidFill>
            <a:schemeClr val="bg2">
              <a:lumMod val="20000"/>
              <a:lumOff val="80000"/>
            </a:schemeClr>
          </a:solidFill>
          <a:ln w="38100">
            <a:solidFill>
              <a:srgbClr val="73B9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33" tIns="45716" rIns="91433" bIns="45716" rtlCol="0" anchor="ctr"/>
          <a:lstStyle/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as np</a:t>
            </a: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 time import 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perf_counter</a:t>
            </a:r>
            <a:endParaRPr lang="en-US" sz="12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numba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import 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jit</a:t>
            </a:r>
            <a:endParaRPr lang="en-US" sz="12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endParaRPr lang="en-US" sz="12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2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sz="120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jit</a:t>
            </a:r>
            <a:r>
              <a:rPr lang="en-US" sz="12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nopython</a:t>
            </a:r>
            <a:r>
              <a:rPr lang="en-US" sz="12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=True, cache=True) </a:t>
            </a: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 Add(a, b):</a:t>
            </a: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return a + b</a:t>
            </a: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end def</a:t>
            </a:r>
          </a:p>
          <a:p>
            <a:pPr lvl="0"/>
            <a:endParaRPr lang="en-US" sz="12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Initialize arrays</a:t>
            </a: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 = 1000000000</a:t>
            </a: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 = 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np.ones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(N, 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dtype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=np.float32)</a:t>
            </a: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 = 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np.ones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A.shape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dtype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A.dtype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 = 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np.empty_like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(A, 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dtype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A.dtype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0"/>
            <a:endParaRPr lang="en-US" sz="12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Add arrays on CPU</a:t>
            </a:r>
          </a:p>
          <a:p>
            <a:pPr lvl="0"/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start_time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perf_counter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 )</a:t>
            </a: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 = Add(A, B)</a:t>
            </a:r>
          </a:p>
          <a:p>
            <a:pPr lvl="0"/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stop_time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perf_counter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 )</a:t>
            </a:r>
          </a:p>
          <a:p>
            <a:pPr lvl="0"/>
            <a:endParaRPr lang="en-US" sz="12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print(C)</a:t>
            </a: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print('')</a:t>
            </a: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print('    Elapsed wall clock time = %g seconds.' % (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stop_time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 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start_time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)</a:t>
            </a: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print('')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4B42DFA-CAFA-44B4-A6C6-DD913CD12D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71855" y="1416569"/>
            <a:ext cx="3962400" cy="4467069"/>
          </a:xfrm>
        </p:spPr>
        <p:txBody>
          <a:bodyPr/>
          <a:lstStyle/>
          <a:p>
            <a:pPr marL="342900" indent="-34290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800"/>
              <a:t>If you want to save the compiled code in a cache, you can use the option, “cache=True”</a:t>
            </a:r>
          </a:p>
          <a:p>
            <a:pPr marL="342900" indent="-34290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endParaRPr lang="en-US" sz="1800"/>
          </a:p>
          <a:p>
            <a:pPr marL="342900" indent="-34290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endParaRPr lang="en-US" sz="18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408C5F-EFC8-4174-BFD6-AE6736ABDF27}"/>
              </a:ext>
            </a:extLst>
          </p:cNvPr>
          <p:cNvSpPr txBox="1"/>
          <p:nvPr/>
        </p:nvSpPr>
        <p:spPr>
          <a:xfrm>
            <a:off x="5706374" y="1333919"/>
            <a:ext cx="898003" cy="424732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2400">
                <a:solidFill>
                  <a:srgbClr val="FF0000"/>
                </a:solidFill>
                <a:latin typeface="Trebuchet MS"/>
              </a:rPr>
              <a:t>1.2.3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41376193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864C6-5F76-4AE2-BA49-B58ECEA896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811" y="661226"/>
            <a:ext cx="10426523" cy="590931"/>
          </a:xfrm>
        </p:spPr>
        <p:txBody>
          <a:bodyPr/>
          <a:lstStyle/>
          <a:p>
            <a:r>
              <a:rPr lang="en-US"/>
              <a:t>@JIT CPU Example with PARALLEL and CACHE</a:t>
            </a:r>
          </a:p>
        </p:txBody>
      </p:sp>
      <p:sp>
        <p:nvSpPr>
          <p:cNvPr id="5" name="Rounded Rectangle 6">
            <a:extLst>
              <a:ext uri="{FF2B5EF4-FFF2-40B4-BE49-F238E27FC236}">
                <a16:creationId xmlns:a16="http://schemas.microsoft.com/office/drawing/2014/main" id="{7ECC6877-325C-403F-A7D2-9CAF369C4FEA}"/>
              </a:ext>
            </a:extLst>
          </p:cNvPr>
          <p:cNvSpPr/>
          <p:nvPr/>
        </p:nvSpPr>
        <p:spPr>
          <a:xfrm>
            <a:off x="221811" y="1252157"/>
            <a:ext cx="6500430" cy="4920043"/>
          </a:xfrm>
          <a:prstGeom prst="roundRect">
            <a:avLst>
              <a:gd name="adj" fmla="val 6630"/>
            </a:avLst>
          </a:prstGeom>
          <a:solidFill>
            <a:schemeClr val="bg2">
              <a:lumMod val="20000"/>
              <a:lumOff val="80000"/>
            </a:schemeClr>
          </a:solidFill>
          <a:ln w="38100">
            <a:solidFill>
              <a:srgbClr val="73B9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33" tIns="45716" rIns="91433" bIns="45716" rtlCol="0" anchor="ctr"/>
          <a:lstStyle/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as np</a:t>
            </a: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 time import 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perf_counter</a:t>
            </a:r>
            <a:endParaRPr lang="en-US" sz="12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numba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import 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jit</a:t>
            </a:r>
            <a:endParaRPr lang="en-US" sz="12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endParaRPr lang="en-US" sz="12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2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sz="120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jit</a:t>
            </a:r>
            <a:r>
              <a:rPr lang="en-US" sz="12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nopython</a:t>
            </a:r>
            <a:r>
              <a:rPr lang="en-US" sz="12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=True, cache=True, parallel=True) </a:t>
            </a: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 Add(a, b):</a:t>
            </a: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return a + b</a:t>
            </a: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end def</a:t>
            </a:r>
          </a:p>
          <a:p>
            <a:pPr lvl="0"/>
            <a:endParaRPr lang="en-US" sz="12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Initialize arrays</a:t>
            </a: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 = 1000000000</a:t>
            </a: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 = 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np.ones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(N, 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dtype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=np.float32)</a:t>
            </a: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 = 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np.ones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A.shape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dtype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A.dtype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 = 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np.empty_like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(A, 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dtype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A.dtype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0"/>
            <a:endParaRPr lang="en-US" sz="12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Add arrays on CPU</a:t>
            </a:r>
          </a:p>
          <a:p>
            <a:pPr lvl="0"/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start_time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perf_counter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 )</a:t>
            </a: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 = Add(A, B)</a:t>
            </a:r>
          </a:p>
          <a:p>
            <a:pPr lvl="0"/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stop_time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perf_counter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 )</a:t>
            </a:r>
          </a:p>
          <a:p>
            <a:pPr lvl="0"/>
            <a:endParaRPr lang="en-US" sz="12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print(C)</a:t>
            </a: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print('')</a:t>
            </a: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print('    Elapsed wall clock time = %g seconds.' % (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stop_time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 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start_time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)</a:t>
            </a: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print('')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4B42DFA-CAFA-44B4-A6C6-DD913CD12D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71855" y="1416569"/>
            <a:ext cx="3962400" cy="4467069"/>
          </a:xfrm>
        </p:spPr>
        <p:txBody>
          <a:bodyPr/>
          <a:lstStyle/>
          <a:p>
            <a:pPr marL="342900" indent="-34290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endParaRPr lang="en-US" sz="1800"/>
          </a:p>
          <a:p>
            <a:pPr marL="342900" indent="-34290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800">
                <a:latin typeface="Trebuchet MS"/>
              </a:rPr>
              <a:t>I recommend using this option set, adding parallel=True after you're happy with the performance on a single core</a:t>
            </a:r>
          </a:p>
          <a:p>
            <a:pPr marL="342900" indent="-34290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endParaRPr lang="en-US" sz="18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24594A-1BB0-472C-BA35-E5514EFDF68B}"/>
              </a:ext>
            </a:extLst>
          </p:cNvPr>
          <p:cNvSpPr txBox="1"/>
          <p:nvPr/>
        </p:nvSpPr>
        <p:spPr>
          <a:xfrm>
            <a:off x="5706374" y="1372738"/>
            <a:ext cx="1130916" cy="424732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2400">
                <a:solidFill>
                  <a:srgbClr val="FF0000"/>
                </a:solidFill>
                <a:latin typeface="Trebuchet MS"/>
              </a:rPr>
              <a:t>1.2.4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466645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F7A66B-2E42-47E8-BCB0-BA02277EA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Observations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0DA751-F39E-4632-BD79-BCFD286D61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>
                <a:latin typeface="Trebuchet MS"/>
              </a:rPr>
              <a:t>Note that we can’t use @jit with GPUs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>
                <a:latin typeface="Trebuchet MS"/>
              </a:rPr>
              <a:t>You have to use either @cuda.jit or @vectorize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en-US" sz="1600">
                <a:latin typeface="Trebuchet MS"/>
              </a:rPr>
              <a:t>If you like, try replacing @jit with @cuda.jit and trying executing the cell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>
                <a:latin typeface="Trebuchet MS"/>
              </a:rPr>
              <a:t>For @cuda.jit, we need to write code that addresses list (arrays) element-by-element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en-US" sz="1600">
                <a:latin typeface="Trebuchet MS"/>
              </a:rPr>
              <a:t>Effectively means we'll be using loops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>
                <a:latin typeface="Trebuchet MS"/>
              </a:rPr>
              <a:t>While you experiment with @cuda.jit, let's continue with @vectorize</a:t>
            </a:r>
          </a:p>
        </p:txBody>
      </p:sp>
    </p:spTree>
    <p:extLst>
      <p:ext uri="{BB962C8B-B14F-4D97-AF65-F5344CB8AC3E}">
        <p14:creationId xmlns:p14="http://schemas.microsoft.com/office/powerpoint/2010/main" val="6809432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2834A9-8B15-47AE-9D3E-588D3DF72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Universal </a:t>
            </a:r>
            <a:r>
              <a:rPr lang="en-US" err="1"/>
              <a:t>FUnctions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FBB3FB-D16E-42FD-A7B0-C0303D01E1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6750" y="2103036"/>
            <a:ext cx="9948672" cy="385815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err="1">
                <a:latin typeface="Trebuchet MS"/>
              </a:rPr>
              <a:t>ufunc</a:t>
            </a:r>
            <a:r>
              <a:rPr lang="en-US" sz="1800">
                <a:latin typeface="Trebuchet MS"/>
              </a:rPr>
              <a:t> = universal function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/>
              <a:t>Vectorized wrapper for a function that takes a specific number of inputs with a specific number of outputs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>
                <a:latin typeface="Trebuchet MS"/>
              </a:rPr>
              <a:t>NumPy can use </a:t>
            </a:r>
            <a:r>
              <a:rPr lang="en-US" sz="1800" err="1">
                <a:latin typeface="Trebuchet MS"/>
              </a:rPr>
              <a:t>ufunc</a:t>
            </a:r>
            <a:r>
              <a:rPr lang="en-US" sz="1800">
                <a:latin typeface="Trebuchet MS"/>
              </a:rPr>
              <a:t> arrays of varying dimensions, or scalars, and operate on them element-by-element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/>
              <a:t>Numba can compile a pure Python function into a ufunc that operates over NumPy arrays as fast as traditional ufuncs written in C</a:t>
            </a:r>
            <a:endParaRPr lang="en-US" sz="1800" b="1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/>
              <a:t>Perfect for GPUs!! </a:t>
            </a:r>
            <a:r>
              <a:rPr lang="en-US" sz="1800" b="1"/>
              <a:t>Same operation on each element in an array</a:t>
            </a:r>
            <a:endParaRPr lang="en-US" sz="1800"/>
          </a:p>
          <a:p>
            <a:endParaRPr lang="en-US" sz="1800"/>
          </a:p>
          <a:p>
            <a:endParaRPr lang="en-US" sz="1800">
              <a:solidFill>
                <a:srgbClr val="5E5E5E"/>
              </a:solidFill>
            </a:endParaRPr>
          </a:p>
          <a:p>
            <a:endParaRPr lang="en-US" sz="1800">
              <a:solidFill>
                <a:srgbClr val="5E5E5E"/>
              </a:solidFill>
            </a:endParaRPr>
          </a:p>
          <a:p>
            <a:pPr algn="ctr"/>
            <a:r>
              <a:rPr lang="en-US">
                <a:solidFill>
                  <a:srgbClr val="FF0000"/>
                </a:solidFill>
                <a:latin typeface="Trebuchet MS"/>
              </a:rPr>
              <a:t>https://docs.scipy.org/doc/numpy-1.15.1/reference/ufuncs.html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D9F014-0202-4D02-A936-DD0C16DAC6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UFUNCS</a:t>
            </a:r>
          </a:p>
        </p:txBody>
      </p:sp>
    </p:spTree>
    <p:extLst>
      <p:ext uri="{BB962C8B-B14F-4D97-AF65-F5344CB8AC3E}">
        <p14:creationId xmlns:p14="http://schemas.microsoft.com/office/powerpoint/2010/main" val="5805162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D85EB1-1EA0-40C6-84E1-45554B174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@vectorize decorator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C70879-B475-42CB-BE1B-373387B84E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6750" y="2103035"/>
            <a:ext cx="9948672" cy="3718925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/>
              <a:t>Writing NumPy </a:t>
            </a:r>
            <a:r>
              <a:rPr lang="en-US" sz="1800" err="1"/>
              <a:t>ufuncs</a:t>
            </a:r>
            <a:r>
              <a:rPr lang="en-US" sz="1800"/>
              <a:t> isn’t easy (need to write C code)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err="1"/>
              <a:t>Numba</a:t>
            </a:r>
            <a:r>
              <a:rPr lang="en-US" sz="1800"/>
              <a:t> makes it easier to write </a:t>
            </a:r>
            <a:r>
              <a:rPr lang="en-US" sz="1800" err="1"/>
              <a:t>ufuncs</a:t>
            </a:r>
            <a:endParaRPr lang="en-US" sz="1800"/>
          </a:p>
          <a:p>
            <a:pPr marL="914400" lvl="1" indent="-342900">
              <a:buFont typeface="Arial" panose="020B0604020202020204" pitchFamily="34" charset="0"/>
              <a:buChar char="•"/>
            </a:pPr>
            <a:r>
              <a:rPr lang="en-US" sz="1600"/>
              <a:t>Can compile a pure Python function into a </a:t>
            </a:r>
            <a:r>
              <a:rPr lang="en-US" sz="1600" err="1"/>
              <a:t>ufunc</a:t>
            </a:r>
            <a:endParaRPr lang="en-US" sz="1600"/>
          </a:p>
          <a:p>
            <a:pPr marL="914400" lvl="1" indent="-342900">
              <a:buFont typeface="Arial" panose="020B0604020202020204" pitchFamily="34" charset="0"/>
              <a:buChar char="•"/>
            </a:pPr>
            <a:r>
              <a:rPr lang="en-US" sz="1600"/>
              <a:t>Operates over NumPy arrays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/>
              <a:t>The @vectorize decorator allows Python functions taking </a:t>
            </a:r>
            <a:r>
              <a:rPr lang="en-US" sz="1800" u="sng"/>
              <a:t>scalar inputs</a:t>
            </a:r>
            <a:r>
              <a:rPr lang="en-US" sz="1800"/>
              <a:t> to be used as NumPy </a:t>
            </a:r>
            <a:r>
              <a:rPr lang="en-US" sz="1800" err="1"/>
              <a:t>ufuncs</a:t>
            </a:r>
            <a:r>
              <a:rPr lang="en-US" sz="1800"/>
              <a:t>  (i.e. write with scalar inputs/operations, run with </a:t>
            </a:r>
            <a:r>
              <a:rPr lang="en-US" sz="1800" err="1"/>
              <a:t>Numpy</a:t>
            </a:r>
            <a:r>
              <a:rPr lang="en-US" sz="1800"/>
              <a:t> arrays)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/>
              <a:t>Great option for GPUs!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/>
              <a:t>You write the function as if it were operating on scalars</a:t>
            </a:r>
          </a:p>
          <a:p>
            <a:pPr marL="914400" lvl="1" indent="-342900">
              <a:buFont typeface="Arial" panose="020B0604020202020204" pitchFamily="34" charset="0"/>
              <a:buChar char="•"/>
            </a:pPr>
            <a:r>
              <a:rPr lang="en-US" sz="1600" err="1"/>
              <a:t>Numba</a:t>
            </a:r>
            <a:r>
              <a:rPr lang="en-US" sz="1600"/>
              <a:t> will generate surrounding loop (or kernel)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8E645D-6F38-4E0C-933B-518508B258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7259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88165B35-D780-4A3B-B306-3867F04440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4334" y="84551"/>
            <a:ext cx="8004132" cy="6003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4313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D85EB1-1EA0-40C6-84E1-45554B174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@vectorize decorator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C70879-B475-42CB-BE1B-373387B84E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6750" y="2103035"/>
            <a:ext cx="9948672" cy="3718925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>
                <a:latin typeface="Trebuchet MS"/>
              </a:rPr>
              <a:t>Function has to be written as element-by-element</a:t>
            </a:r>
          </a:p>
          <a:p>
            <a:pPr marL="914400" lvl="1" indent="-342900">
              <a:buFont typeface="Arial" panose="020B0604020202020204" pitchFamily="34" charset="0"/>
              <a:buChar char="•"/>
            </a:pPr>
            <a:r>
              <a:rPr lang="en-US" sz="1600">
                <a:latin typeface="Trebuchet MS"/>
              </a:rPr>
              <a:t>The </a:t>
            </a:r>
            <a:r>
              <a:rPr lang="en-US" sz="1600" u="sng">
                <a:latin typeface="Trebuchet MS"/>
              </a:rPr>
              <a:t>same </a:t>
            </a:r>
            <a:r>
              <a:rPr lang="en-US" sz="1600">
                <a:latin typeface="Trebuchet MS"/>
              </a:rPr>
              <a:t>operation on each element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>
                <a:latin typeface="Trebuchet MS"/>
              </a:rPr>
              <a:t>Only 1 return variable allowed</a:t>
            </a:r>
          </a:p>
          <a:p>
            <a:pPr marL="914400" lvl="1" indent="-342900">
              <a:buFont typeface="Arial" panose="020B0604020202020204" pitchFamily="34" charset="0"/>
              <a:buChar char="•"/>
            </a:pPr>
            <a:r>
              <a:rPr lang="en-US" sz="1600">
                <a:latin typeface="Trebuchet MS"/>
              </a:rPr>
              <a:t>Return a scalar result value</a:t>
            </a:r>
          </a:p>
          <a:p>
            <a:pPr marL="914400" lvl="1" indent="-342900">
              <a:buFont typeface="Arial" panose="020B0604020202020204" pitchFamily="34" charset="0"/>
              <a:buChar char="•"/>
            </a:pPr>
            <a:r>
              <a:rPr lang="en-US" sz="1600">
                <a:latin typeface="Trebuchet MS"/>
              </a:rPr>
              <a:t>C</a:t>
            </a:r>
          </a:p>
          <a:p>
            <a:pPr marL="1431925" lvl="2" indent="-342900">
              <a:buFont typeface="Arial" panose="020B0604020202020204" pitchFamily="34" charset="0"/>
              <a:buChar char="•"/>
            </a:pPr>
            <a:r>
              <a:rPr lang="en-US" sz="1500">
                <a:latin typeface="Consolas"/>
              </a:rPr>
              <a:t>double f(double a, double b);</a:t>
            </a:r>
            <a:endParaRPr lang="en-US" sz="1500">
              <a:latin typeface="Trebuchet MS"/>
            </a:endParaRPr>
          </a:p>
          <a:p>
            <a:pPr marL="914400" lvl="1" indent="-342900">
              <a:buFont typeface="Arial" panose="020B0604020202020204" pitchFamily="34" charset="0"/>
              <a:buChar char="•"/>
            </a:pPr>
            <a:r>
              <a:rPr lang="en-US" sz="1600" err="1">
                <a:latin typeface="Trebuchet MS"/>
              </a:rPr>
              <a:t>Numba</a:t>
            </a:r>
            <a:endParaRPr lang="en-US" sz="1600">
              <a:latin typeface="Trebuchet MS"/>
            </a:endParaRPr>
          </a:p>
          <a:p>
            <a:pPr marL="1431925" lvl="2" indent="-342900">
              <a:buFont typeface="Arial" panose="020B0604020202020204" pitchFamily="34" charset="0"/>
              <a:buChar char="•"/>
            </a:pPr>
            <a:r>
              <a:rPr lang="en-US" sz="1500" b="1">
                <a:latin typeface="Consolas"/>
              </a:rPr>
              <a:t>@vectorize</a:t>
            </a:r>
            <a:r>
              <a:rPr lang="en-US" sz="1500">
                <a:latin typeface="Consolas"/>
              </a:rPr>
              <a:t>([float64(float64, float64)])</a:t>
            </a:r>
            <a:endParaRPr lang="en-US" sz="1500">
              <a:latin typeface="Trebuchet MS"/>
            </a:endParaRPr>
          </a:p>
          <a:p>
            <a:pPr marL="1431925" lvl="2" indent="-342900">
              <a:buFont typeface="Arial" panose="020B0604020202020204" pitchFamily="34" charset="0"/>
              <a:buChar char="•"/>
            </a:pPr>
            <a:endParaRPr lang="en-US" sz="1500">
              <a:latin typeface="Trebuchet MS"/>
            </a:endParaRPr>
          </a:p>
          <a:p>
            <a:pPr marL="1431925" lvl="2" indent="-342900">
              <a:buFont typeface="Arial" panose="020B0604020202020204" pitchFamily="34" charset="0"/>
              <a:buChar char="•"/>
            </a:pPr>
            <a:endParaRPr lang="en-US" sz="1500">
              <a:latin typeface="Consolas"/>
            </a:endParaRPr>
          </a:p>
          <a:p>
            <a:pPr marL="1431925" lvl="2" indent="-342900">
              <a:buFont typeface="Arial" panose="020B0604020202020204" pitchFamily="34" charset="0"/>
              <a:buChar char="•"/>
            </a:pPr>
            <a:endParaRPr lang="en-US" sz="1500">
              <a:latin typeface="Consolas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8E645D-6F38-4E0C-933B-518508B258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149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89C7F-4706-432F-86AF-78D2FC4902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348" y="294327"/>
            <a:ext cx="9976104" cy="590931"/>
          </a:xfrm>
        </p:spPr>
        <p:txBody>
          <a:bodyPr/>
          <a:lstStyle/>
          <a:p>
            <a:r>
              <a:rPr lang="en-US"/>
              <a:t>@vectorize decorator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EE47E7-91C1-4E46-9904-271096AC7C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4002" y="1324420"/>
            <a:ext cx="9981855" cy="3929089"/>
          </a:xfrm>
        </p:spPr>
        <p:txBody>
          <a:bodyPr/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>
                <a:latin typeface="Trebuchet MS"/>
              </a:rPr>
              <a:t>There are two options with the @vectorize decorator</a:t>
            </a:r>
          </a:p>
          <a:p>
            <a:pPr marL="8572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>
                <a:latin typeface="Trebuchet MS"/>
              </a:rPr>
              <a:t>Eager, or decoration-time, compilation. </a:t>
            </a:r>
            <a:endParaRPr lang="en-US" sz="1600"/>
          </a:p>
          <a:p>
            <a:pPr marL="8572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>
                <a:latin typeface="Trebuchet MS"/>
              </a:rPr>
              <a:t>Lazy, or call-time, compilation. </a:t>
            </a:r>
            <a:endParaRPr lang="en-US" sz="1600"/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>
                <a:latin typeface="Trebuchet MS"/>
              </a:rPr>
              <a:t>Decoration-time compilation uses a type signature with the decorator (</a:t>
            </a:r>
            <a:r>
              <a:rPr lang="en-US" sz="1800" b="1">
                <a:latin typeface="Trebuchet MS"/>
              </a:rPr>
              <a:t>NumPy </a:t>
            </a:r>
            <a:r>
              <a:rPr lang="en-US" sz="1800">
                <a:latin typeface="Trebuchet MS"/>
              </a:rPr>
              <a:t>Ufunc)</a:t>
            </a:r>
          </a:p>
          <a:p>
            <a:pPr marL="8572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>
                <a:latin typeface="Courier New"/>
                <a:cs typeface="Courier New"/>
              </a:rPr>
              <a:t>@vectorize(['float32(float32, float32)’])</a:t>
            </a:r>
          </a:p>
          <a:p>
            <a:pPr marL="8572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>
                <a:latin typeface="Trebuchet MS"/>
              </a:rPr>
              <a:t>You can specify more than one data type if you use more than one data type in your code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>
                <a:latin typeface="Trebuchet MS"/>
              </a:rPr>
              <a:t>Call-time compilation (</a:t>
            </a:r>
            <a:r>
              <a:rPr lang="en-US" sz="1800" b="1">
                <a:latin typeface="Trebuchet MS"/>
              </a:rPr>
              <a:t>Numba </a:t>
            </a:r>
            <a:r>
              <a:rPr lang="en-US" sz="1800">
                <a:latin typeface="Trebuchet MS"/>
              </a:rPr>
              <a:t>Dynamic </a:t>
            </a:r>
            <a:r>
              <a:rPr lang="en-US" sz="1800" err="1">
                <a:latin typeface="Trebuchet MS"/>
              </a:rPr>
              <a:t>UFunc</a:t>
            </a:r>
            <a:r>
              <a:rPr lang="en-US" sz="1800">
                <a:latin typeface="Trebuchet MS"/>
              </a:rPr>
              <a:t>)</a:t>
            </a:r>
            <a:endParaRPr lang="en-US" sz="1800"/>
          </a:p>
          <a:p>
            <a:pPr marL="8572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>
                <a:latin typeface="Trebuchet MS"/>
              </a:rPr>
              <a:t>No data type signature(s)</a:t>
            </a:r>
          </a:p>
          <a:p>
            <a:pPr marL="8572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err="1">
                <a:latin typeface="Trebuchet MS"/>
              </a:rPr>
              <a:t>Numba</a:t>
            </a:r>
            <a:r>
              <a:rPr lang="en-US" sz="1600">
                <a:latin typeface="Trebuchet MS"/>
              </a:rPr>
              <a:t> creates compiled code for data type when it is first called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endParaRPr lang="en-US" sz="1600">
              <a:latin typeface="Trebuchet MS"/>
            </a:endParaRP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sz="1600">
                <a:latin typeface="Trebuchet MS"/>
              </a:rPr>
              <a:t>Best Practice: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sz="1600" u="sng">
                <a:latin typeface="Trebuchet MS"/>
              </a:rPr>
              <a:t>If you require precise support for various type signatures, specify them in the vectorize decorator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CF5841-2DD2-45D5-8408-F4A30813380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8348" y="917975"/>
            <a:ext cx="9976104" cy="525463"/>
          </a:xfrm>
        </p:spPr>
        <p:txBody>
          <a:bodyPr/>
          <a:lstStyle/>
          <a:p>
            <a:r>
              <a:rPr lang="en-US"/>
              <a:t>Type Signatures</a:t>
            </a:r>
          </a:p>
        </p:txBody>
      </p:sp>
    </p:spTree>
    <p:extLst>
      <p:ext uri="{BB962C8B-B14F-4D97-AF65-F5344CB8AC3E}">
        <p14:creationId xmlns:p14="http://schemas.microsoft.com/office/powerpoint/2010/main" val="3752793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864C6-5F76-4AE2-BA49-B58ECEA89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@Vectorize - No Type Signature</a:t>
            </a:r>
          </a:p>
        </p:txBody>
      </p:sp>
      <p:sp>
        <p:nvSpPr>
          <p:cNvPr id="5" name="Rounded Rectangle 6">
            <a:extLst>
              <a:ext uri="{FF2B5EF4-FFF2-40B4-BE49-F238E27FC236}">
                <a16:creationId xmlns:a16="http://schemas.microsoft.com/office/drawing/2014/main" id="{7ECC6877-325C-403F-A7D2-9CAF369C4FEA}"/>
              </a:ext>
            </a:extLst>
          </p:cNvPr>
          <p:cNvSpPr/>
          <p:nvPr/>
        </p:nvSpPr>
        <p:spPr>
          <a:xfrm>
            <a:off x="221811" y="1252157"/>
            <a:ext cx="6500430" cy="4853079"/>
          </a:xfrm>
          <a:prstGeom prst="roundRect">
            <a:avLst>
              <a:gd name="adj" fmla="val 6630"/>
            </a:avLst>
          </a:prstGeom>
          <a:solidFill>
            <a:schemeClr val="bg2">
              <a:lumMod val="20000"/>
              <a:lumOff val="80000"/>
            </a:schemeClr>
          </a:solidFill>
          <a:ln w="38100">
            <a:solidFill>
              <a:srgbClr val="73B9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33" tIns="45716" rIns="91433" bIns="45716" rtlCol="0" anchor="ctr"/>
          <a:lstStyle/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as np</a:t>
            </a: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 time import 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perf_counter</a:t>
            </a:r>
            <a:endParaRPr lang="en-US" sz="12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numba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import vectorize</a:t>
            </a:r>
          </a:p>
          <a:p>
            <a:pPr lvl="0"/>
            <a:endParaRPr lang="en-US" sz="12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2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@vectorize</a:t>
            </a: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 Add(a, b):</a:t>
            </a: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return a + b</a:t>
            </a: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end def</a:t>
            </a:r>
          </a:p>
          <a:p>
            <a:pPr lvl="0"/>
            <a:endParaRPr lang="en-US" sz="12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Initialize arrays</a:t>
            </a: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 = 1000000000</a:t>
            </a: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 = 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np.ones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(N, 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dtype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=np.float32)</a:t>
            </a: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 = 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np.ones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A.shape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dtype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A.dtype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 = 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np.empty_like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(A, 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dtype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A.dtype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0"/>
            <a:endParaRPr lang="en-US" sz="12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Add arrays on CPU</a:t>
            </a:r>
          </a:p>
          <a:p>
            <a:pPr lvl="0"/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start_time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perf_counter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 )</a:t>
            </a: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 = Add(A, B)</a:t>
            </a:r>
          </a:p>
          <a:p>
            <a:pPr lvl="0"/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stop_time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perf_counter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 )</a:t>
            </a:r>
          </a:p>
          <a:p>
            <a:pPr lvl="0"/>
            <a:endParaRPr lang="en-US" sz="12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print(C)</a:t>
            </a: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print('')</a:t>
            </a: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print('    Elapsed wall clock time = %g seconds.' % (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stop_time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 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start_time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)</a:t>
            </a: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print('')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DA39D369-9FCA-4967-A8F0-9150F768ECF6}"/>
              </a:ext>
            </a:extLst>
          </p:cNvPr>
          <p:cNvSpPr txBox="1">
            <a:spLocks/>
          </p:cNvSpPr>
          <p:nvPr/>
        </p:nvSpPr>
        <p:spPr bwMode="auto">
          <a:xfrm>
            <a:off x="6983427" y="1221835"/>
            <a:ext cx="3989373" cy="44670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None/>
              <a:defRPr sz="2000" b="0">
                <a:solidFill>
                  <a:schemeClr val="bg1"/>
                </a:solidFill>
                <a:latin typeface="Trebuchet MS" pitchFamily="34" charset="0"/>
                <a:ea typeface="+mn-ea"/>
                <a:cs typeface="+mn-cs"/>
              </a:defRPr>
            </a:lvl1pPr>
            <a:lvl2pPr marL="571500" indent="0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None/>
              <a:defRPr sz="1800" b="0">
                <a:solidFill>
                  <a:schemeClr val="bg1"/>
                </a:solidFill>
                <a:latin typeface="Trebuchet MS" pitchFamily="34" charset="0"/>
              </a:defRPr>
            </a:lvl2pPr>
            <a:lvl3pPr marL="1089025" indent="0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None/>
              <a:defRPr sz="1600" b="0">
                <a:solidFill>
                  <a:schemeClr val="bg1"/>
                </a:solidFill>
                <a:latin typeface="Trebuchet MS" pitchFamily="34" charset="0"/>
              </a:defRPr>
            </a:lvl3pPr>
            <a:lvl4pPr marL="1774825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  <a:latin typeface="+mn-lt"/>
              </a:defRPr>
            </a:lvl4pPr>
            <a:lvl5pPr marL="2117725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5pPr>
            <a:lvl6pPr marL="25749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6pPr>
            <a:lvl7pPr marL="30321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7pPr>
            <a:lvl8pPr marL="34893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8pPr>
            <a:lvl9pPr marL="39465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9pPr>
          </a:lstStyle>
          <a:p>
            <a:pPr marL="342900" indent="-342900" defTabSz="91440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600">
                <a:latin typeface="Trebuchet MS"/>
              </a:rPr>
              <a:t>@vectorize - Python functions taking scalar input arguments to be used as NumPy </a:t>
            </a:r>
            <a:r>
              <a:rPr lang="en-US" sz="1600">
                <a:latin typeface="Trebuchet MS"/>
                <a:hlinkClick r:id="rId3"/>
              </a:rPr>
              <a:t>ufuncs</a:t>
            </a:r>
            <a:endParaRPr lang="en-US" sz="1600">
              <a:latin typeface="Trebuchet MS"/>
            </a:endParaRPr>
          </a:p>
          <a:p>
            <a:pPr marL="342900" indent="-342900" defTabSz="91440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600" kern="0">
                <a:latin typeface="Trebuchet MS"/>
              </a:rPr>
              <a:t>No type signature (call time compilation)</a:t>
            </a:r>
          </a:p>
          <a:p>
            <a:pPr marL="342900" indent="-342900" defTabSz="91440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600" kern="0">
                <a:latin typeface="Trebuchet MS"/>
              </a:rPr>
              <a:t>You are only allowed one return value. Has to be written like a scalar</a:t>
            </a:r>
          </a:p>
          <a:p>
            <a:pPr marL="342900" indent="-342900" defTabSz="91440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600">
                <a:latin typeface="Trebuchet MS"/>
              </a:rPr>
              <a:t>NumPy </a:t>
            </a:r>
            <a:r>
              <a:rPr lang="en-US" sz="1600" err="1">
                <a:latin typeface="Trebuchet MS"/>
              </a:rPr>
              <a:t>ufuncs</a:t>
            </a:r>
            <a:r>
              <a:rPr lang="en-US" sz="1600">
                <a:latin typeface="Trebuchet MS"/>
              </a:rPr>
              <a:t> resulting from @vectorize automatically inherit features such as reduction, accumulation or broadcasting. (e.g. f.accumulate())</a:t>
            </a:r>
          </a:p>
          <a:p>
            <a:pPr marL="342900" indent="-342900" defTabSz="91440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600" kern="0">
                <a:latin typeface="Trebuchet MS"/>
              </a:rPr>
              <a:t>This example uses the default targets (single CPU)</a:t>
            </a:r>
            <a:endParaRPr lang="en-US" sz="1400" kern="0">
              <a:latin typeface="Trebuchet M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8CBA31-63ED-4CFF-A4A6-8BFB9CF3773D}"/>
              </a:ext>
            </a:extLst>
          </p:cNvPr>
          <p:cNvSpPr txBox="1"/>
          <p:nvPr/>
        </p:nvSpPr>
        <p:spPr>
          <a:xfrm>
            <a:off x="5796951" y="1372738"/>
            <a:ext cx="898003" cy="424732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2400">
                <a:solidFill>
                  <a:srgbClr val="FF0000"/>
                </a:solidFill>
                <a:latin typeface="Trebuchet MS"/>
              </a:rPr>
              <a:t>1.2.5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0711524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805599-551F-4A45-8841-361449E42F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Details of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DAEE8C-01CC-4D14-9A0E-558484B8F4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6750" y="2636868"/>
            <a:ext cx="9948672" cy="3251390"/>
          </a:xfrm>
        </p:spPr>
        <p:txBody>
          <a:bodyPr/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/>
              <a:t>Decorator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err="1"/>
              <a:t>Numba</a:t>
            </a:r>
            <a:r>
              <a:rPr lang="en-US" sz="1800"/>
              <a:t> does not compile the decorated function when it is encountered</a:t>
            </a:r>
          </a:p>
          <a:p>
            <a:pPr marL="9144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/>
              <a:t>It creates compiled code only when the function “Add” is used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/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80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99E6737-5ED8-4387-8F4C-AD747FDBCCDD}"/>
              </a:ext>
            </a:extLst>
          </p:cNvPr>
          <p:cNvSpPr txBox="1">
            <a:spLocks/>
          </p:cNvSpPr>
          <p:nvPr/>
        </p:nvSpPr>
        <p:spPr bwMode="auto">
          <a:xfrm>
            <a:off x="516750" y="1622268"/>
            <a:ext cx="9948672" cy="9830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None/>
              <a:defRPr sz="2000" b="0">
                <a:solidFill>
                  <a:schemeClr val="bg1"/>
                </a:solidFill>
                <a:latin typeface="Trebuchet MS" pitchFamily="34" charset="0"/>
                <a:ea typeface="+mn-ea"/>
                <a:cs typeface="+mn-cs"/>
              </a:defRPr>
            </a:lvl1pPr>
            <a:lvl2pPr marL="571500" indent="0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None/>
              <a:defRPr sz="1800" b="0">
                <a:solidFill>
                  <a:schemeClr val="bg1"/>
                </a:solidFill>
                <a:latin typeface="Trebuchet MS" pitchFamily="34" charset="0"/>
              </a:defRPr>
            </a:lvl2pPr>
            <a:lvl3pPr marL="1089025" indent="0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None/>
              <a:defRPr sz="1600" b="0">
                <a:solidFill>
                  <a:schemeClr val="bg1"/>
                </a:solidFill>
                <a:latin typeface="Trebuchet MS" pitchFamily="34" charset="0"/>
              </a:defRPr>
            </a:lvl3pPr>
            <a:lvl4pPr marL="1774825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  <a:latin typeface="+mn-lt"/>
              </a:defRPr>
            </a:lvl4pPr>
            <a:lvl5pPr marL="2117725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5pPr>
            <a:lvl6pPr marL="25749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6pPr>
            <a:lvl7pPr marL="30321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7pPr>
            <a:lvl8pPr marL="34893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8pPr>
            <a:lvl9pPr marL="39465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kern="0">
                <a:latin typeface="Courier New" panose="02070309020205020404" pitchFamily="49" charset="0"/>
                <a:cs typeface="Courier New" panose="02070309020205020404" pitchFamily="49" charset="0"/>
              </a:rPr>
              <a:t>@vectorize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kern="0">
                <a:latin typeface="Courier New" panose="02070309020205020404" pitchFamily="49" charset="0"/>
                <a:cs typeface="Courier New" panose="02070309020205020404" pitchFamily="49" charset="0"/>
              </a:rPr>
              <a:t>def Add(a, b):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kern="0">
                <a:latin typeface="Courier New" panose="02070309020205020404" pitchFamily="49" charset="0"/>
                <a:cs typeface="Courier New" panose="02070309020205020404" pitchFamily="49" charset="0"/>
              </a:rPr>
              <a:t>  return a + b</a:t>
            </a:r>
          </a:p>
        </p:txBody>
      </p:sp>
    </p:spTree>
    <p:extLst>
      <p:ext uri="{BB962C8B-B14F-4D97-AF65-F5344CB8AC3E}">
        <p14:creationId xmlns:p14="http://schemas.microsoft.com/office/powerpoint/2010/main" val="35254710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864C6-5F76-4AE2-BA49-B58ECEA89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@Vectorize - Type Signature</a:t>
            </a:r>
          </a:p>
        </p:txBody>
      </p:sp>
      <p:sp>
        <p:nvSpPr>
          <p:cNvPr id="5" name="Rounded Rectangle 6">
            <a:extLst>
              <a:ext uri="{FF2B5EF4-FFF2-40B4-BE49-F238E27FC236}">
                <a16:creationId xmlns:a16="http://schemas.microsoft.com/office/drawing/2014/main" id="{7ECC6877-325C-403F-A7D2-9CAF369C4FEA}"/>
              </a:ext>
            </a:extLst>
          </p:cNvPr>
          <p:cNvSpPr/>
          <p:nvPr/>
        </p:nvSpPr>
        <p:spPr>
          <a:xfrm>
            <a:off x="221811" y="1252157"/>
            <a:ext cx="6500430" cy="4853079"/>
          </a:xfrm>
          <a:prstGeom prst="roundRect">
            <a:avLst>
              <a:gd name="adj" fmla="val 6630"/>
            </a:avLst>
          </a:prstGeom>
          <a:solidFill>
            <a:schemeClr val="bg2">
              <a:lumMod val="20000"/>
              <a:lumOff val="80000"/>
            </a:schemeClr>
          </a:solidFill>
          <a:ln w="38100">
            <a:solidFill>
              <a:srgbClr val="73B9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33" tIns="45716" rIns="91433" bIns="45716" rtlCol="0" anchor="ctr"/>
          <a:lstStyle/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as np</a:t>
            </a: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 time import 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perf_counter</a:t>
            </a:r>
            <a:endParaRPr lang="en-US" sz="12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numba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import vectorize</a:t>
            </a:r>
          </a:p>
          <a:p>
            <a:pPr lvl="0"/>
            <a:endParaRPr lang="en-US" sz="12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2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@vectorize(['float32(float32, float32)'])</a:t>
            </a: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 Add(a, b):</a:t>
            </a: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return a + b</a:t>
            </a: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end def</a:t>
            </a:r>
          </a:p>
          <a:p>
            <a:pPr lvl="0"/>
            <a:endParaRPr lang="en-US" sz="12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Initialize arrays</a:t>
            </a: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 = 1000000000</a:t>
            </a: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 = 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np.ones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(N, 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dtype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=np.float32)</a:t>
            </a: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 = 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np.ones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A.shape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dtype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A.dtype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 = 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np.empty_like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(A, 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dtype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A.dtype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0"/>
            <a:endParaRPr lang="en-US" sz="12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Add arrays on CPU</a:t>
            </a:r>
          </a:p>
          <a:p>
            <a:pPr lvl="0"/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start_time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perf_counter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 )</a:t>
            </a: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 = Add(A, B)</a:t>
            </a:r>
          </a:p>
          <a:p>
            <a:pPr lvl="0"/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stop_time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perf_counter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 )</a:t>
            </a:r>
          </a:p>
          <a:p>
            <a:pPr lvl="0"/>
            <a:endParaRPr lang="en-US" sz="12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print(C)</a:t>
            </a: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print('')</a:t>
            </a: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print('    Elapsed wall clock time = %g seconds.' % (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stop_time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 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start_time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)</a:t>
            </a: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print('')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DA39D369-9FCA-4967-A8F0-9150F768ECF6}"/>
              </a:ext>
            </a:extLst>
          </p:cNvPr>
          <p:cNvSpPr txBox="1">
            <a:spLocks/>
          </p:cNvSpPr>
          <p:nvPr/>
        </p:nvSpPr>
        <p:spPr bwMode="auto">
          <a:xfrm>
            <a:off x="6983427" y="1221835"/>
            <a:ext cx="3989373" cy="44670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None/>
              <a:defRPr sz="2000" b="0">
                <a:solidFill>
                  <a:schemeClr val="bg1"/>
                </a:solidFill>
                <a:latin typeface="Trebuchet MS" pitchFamily="34" charset="0"/>
                <a:ea typeface="+mn-ea"/>
                <a:cs typeface="+mn-cs"/>
              </a:defRPr>
            </a:lvl1pPr>
            <a:lvl2pPr marL="571500" indent="0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None/>
              <a:defRPr sz="1800" b="0">
                <a:solidFill>
                  <a:schemeClr val="bg1"/>
                </a:solidFill>
                <a:latin typeface="Trebuchet MS" pitchFamily="34" charset="0"/>
              </a:defRPr>
            </a:lvl2pPr>
            <a:lvl3pPr marL="1089025" indent="0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None/>
              <a:defRPr sz="1600" b="0">
                <a:solidFill>
                  <a:schemeClr val="bg1"/>
                </a:solidFill>
                <a:latin typeface="Trebuchet MS" pitchFamily="34" charset="0"/>
              </a:defRPr>
            </a:lvl3pPr>
            <a:lvl4pPr marL="1774825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  <a:latin typeface="+mn-lt"/>
              </a:defRPr>
            </a:lvl4pPr>
            <a:lvl5pPr marL="2117725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5pPr>
            <a:lvl6pPr marL="25749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6pPr>
            <a:lvl7pPr marL="30321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7pPr>
            <a:lvl8pPr marL="34893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8pPr>
            <a:lvl9pPr marL="39465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9pPr>
          </a:lstStyle>
          <a:p>
            <a:pPr marL="342900" indent="-342900" defTabSz="91440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600" kern="0"/>
              <a:t>Define a “type signature”</a:t>
            </a:r>
          </a:p>
          <a:p>
            <a:pPr marL="342900" indent="-342900" defTabSz="91440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600" kern="0">
                <a:latin typeface="Trebuchet MS"/>
              </a:rPr>
              <a:t>“Decorator-time compilation”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167D83-E39B-491C-A493-B7F6818EB828}"/>
              </a:ext>
            </a:extLst>
          </p:cNvPr>
          <p:cNvSpPr txBox="1"/>
          <p:nvPr/>
        </p:nvSpPr>
        <p:spPr>
          <a:xfrm>
            <a:off x="5900468" y="1372738"/>
            <a:ext cx="898003" cy="424732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2400">
                <a:solidFill>
                  <a:srgbClr val="FF0000"/>
                </a:solidFill>
                <a:latin typeface="Trebuchet MS"/>
              </a:rPr>
              <a:t>1.2.6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41010783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805599-551F-4A45-8841-361449E42F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Details of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DAEE8C-01CC-4D14-9A0E-558484B8F4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6750" y="2636868"/>
            <a:ext cx="9948672" cy="3251390"/>
          </a:xfrm>
        </p:spPr>
        <p:txBody>
          <a:bodyPr/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>
                <a:latin typeface="Trebuchet MS"/>
              </a:rPr>
              <a:t>Decorator with type signature</a:t>
            </a:r>
          </a:p>
          <a:p>
            <a:pPr marL="9144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err="1">
                <a:latin typeface="Trebuchet MS"/>
              </a:rPr>
              <a:t>Numba</a:t>
            </a:r>
            <a:r>
              <a:rPr lang="en-US" sz="1600">
                <a:latin typeface="Trebuchet MS"/>
              </a:rPr>
              <a:t> compiled the function “Add” when the decorator is encountered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>
                <a:latin typeface="Trebuchet MS"/>
              </a:rPr>
              <a:t>“vectorize” allows Python functions taking scalar input arguments to be used as NumPy </a:t>
            </a:r>
            <a:r>
              <a:rPr lang="en-US" sz="1800">
                <a:latin typeface="Trebuchet MS"/>
                <a:hlinkClick r:id="rId2"/>
              </a:rPr>
              <a:t>ufuncs</a:t>
            </a:r>
            <a:endParaRPr lang="en-US" sz="1800">
              <a:latin typeface="Trebuchet MS"/>
            </a:endParaRPr>
          </a:p>
          <a:p>
            <a:pPr marL="9144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>
                <a:latin typeface="Trebuchet MS"/>
              </a:rPr>
              <a:t>Not easy to write a </a:t>
            </a:r>
            <a:r>
              <a:rPr lang="en-US" sz="1600" err="1">
                <a:latin typeface="Trebuchet MS"/>
              </a:rPr>
              <a:t>ufunc</a:t>
            </a:r>
            <a:r>
              <a:rPr lang="en-US" sz="1600">
                <a:latin typeface="Trebuchet MS"/>
              </a:rPr>
              <a:t> (need to write C code)</a:t>
            </a:r>
            <a:endParaRPr lang="en-US"/>
          </a:p>
          <a:p>
            <a:pPr marL="9144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err="1">
                <a:latin typeface="Trebuchet MS"/>
              </a:rPr>
              <a:t>Numba</a:t>
            </a:r>
            <a:r>
              <a:rPr lang="en-US" sz="1600">
                <a:latin typeface="Trebuchet MS"/>
              </a:rPr>
              <a:t> can compile a pure Python function into a </a:t>
            </a:r>
            <a:r>
              <a:rPr lang="en-US" sz="1600" err="1">
                <a:latin typeface="Trebuchet MS"/>
              </a:rPr>
              <a:t>ufunc</a:t>
            </a:r>
            <a:r>
              <a:rPr lang="en-US" sz="1600">
                <a:latin typeface="Trebuchet MS"/>
              </a:rPr>
              <a:t> that operates over NumPy arrays as fast as traditional </a:t>
            </a:r>
            <a:r>
              <a:rPr lang="en-US" sz="1600" err="1">
                <a:latin typeface="Trebuchet MS"/>
              </a:rPr>
              <a:t>ufuncs</a:t>
            </a:r>
            <a:r>
              <a:rPr lang="en-US" sz="1600">
                <a:latin typeface="Trebuchet MS"/>
              </a:rPr>
              <a:t> written in C</a:t>
            </a:r>
            <a:endParaRPr lang="en-US"/>
          </a:p>
          <a:p>
            <a:pPr marL="9144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/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80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99E6737-5ED8-4387-8F4C-AD747FDBCCDD}"/>
              </a:ext>
            </a:extLst>
          </p:cNvPr>
          <p:cNvSpPr txBox="1">
            <a:spLocks/>
          </p:cNvSpPr>
          <p:nvPr/>
        </p:nvSpPr>
        <p:spPr bwMode="auto">
          <a:xfrm>
            <a:off x="516750" y="1622268"/>
            <a:ext cx="9948672" cy="9830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None/>
              <a:defRPr sz="2000" b="0">
                <a:solidFill>
                  <a:schemeClr val="bg1"/>
                </a:solidFill>
                <a:latin typeface="Trebuchet MS" pitchFamily="34" charset="0"/>
                <a:ea typeface="+mn-ea"/>
                <a:cs typeface="+mn-cs"/>
              </a:defRPr>
            </a:lvl1pPr>
            <a:lvl2pPr marL="571500" indent="0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None/>
              <a:defRPr sz="1800" b="0">
                <a:solidFill>
                  <a:schemeClr val="bg1"/>
                </a:solidFill>
                <a:latin typeface="Trebuchet MS" pitchFamily="34" charset="0"/>
              </a:defRPr>
            </a:lvl2pPr>
            <a:lvl3pPr marL="1089025" indent="0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None/>
              <a:defRPr sz="1600" b="0">
                <a:solidFill>
                  <a:schemeClr val="bg1"/>
                </a:solidFill>
                <a:latin typeface="Trebuchet MS" pitchFamily="34" charset="0"/>
              </a:defRPr>
            </a:lvl3pPr>
            <a:lvl4pPr marL="1774825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  <a:latin typeface="+mn-lt"/>
              </a:defRPr>
            </a:lvl4pPr>
            <a:lvl5pPr marL="2117725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5pPr>
            <a:lvl6pPr marL="25749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6pPr>
            <a:lvl7pPr marL="30321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7pPr>
            <a:lvl8pPr marL="34893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8pPr>
            <a:lvl9pPr marL="39465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kern="0">
                <a:latin typeface="Courier New" panose="02070309020205020404" pitchFamily="49" charset="0"/>
                <a:cs typeface="Courier New" panose="02070309020205020404" pitchFamily="49" charset="0"/>
              </a:rPr>
              <a:t>@vectorize(['float32(float32, float32)'])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kern="0">
                <a:latin typeface="Courier New" panose="02070309020205020404" pitchFamily="49" charset="0"/>
                <a:cs typeface="Courier New" panose="02070309020205020404" pitchFamily="49" charset="0"/>
              </a:rPr>
              <a:t>def Add(a, b):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kern="0">
                <a:latin typeface="Courier New" panose="02070309020205020404" pitchFamily="49" charset="0"/>
                <a:cs typeface="Courier New" panose="02070309020205020404" pitchFamily="49" charset="0"/>
              </a:rPr>
              <a:t>  return a + b</a:t>
            </a:r>
          </a:p>
        </p:txBody>
      </p:sp>
    </p:spTree>
    <p:extLst>
      <p:ext uri="{BB962C8B-B14F-4D97-AF65-F5344CB8AC3E}">
        <p14:creationId xmlns:p14="http://schemas.microsoft.com/office/powerpoint/2010/main" val="13026718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805599-551F-4A45-8841-361449E42F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Details of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DAEE8C-01CC-4D14-9A0E-558484B8F4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6750" y="1761067"/>
            <a:ext cx="9948672" cy="4127191"/>
          </a:xfrm>
        </p:spPr>
        <p:txBody>
          <a:bodyPr/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/>
              <a:t>Type signature:</a:t>
            </a:r>
          </a:p>
          <a:p>
            <a:pPr marL="9144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/>
              <a:t>float32(float32, float32) = “return type” (“input type”, “input type”)</a:t>
            </a:r>
          </a:p>
          <a:p>
            <a:pPr marL="9144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/>
              <a:t>Just like C – only one return. Any data that you wanted return is done through function</a:t>
            </a:r>
          </a:p>
          <a:p>
            <a:pPr marL="1431925" lvl="2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/>
              <a:t>Example: d = jeff(</a:t>
            </a:r>
            <a:r>
              <a:rPr lang="en-US" sz="1500" err="1"/>
              <a:t>a,b,c</a:t>
            </a:r>
            <a:r>
              <a:rPr lang="en-US" sz="1500"/>
              <a:t>)   “d” is returned but if data in “c” is changed, it is returned through the function statement (no need to use a Python “return”)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/>
              <a:t>Targets default architecture – single threaded CPU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US" sz="1800"/>
          </a:p>
          <a:p>
            <a:pPr lvl="0">
              <a:spcBef>
                <a:spcPts val="600"/>
              </a:spcBef>
              <a:spcAft>
                <a:spcPts val="600"/>
              </a:spcAft>
            </a:pPr>
            <a:r>
              <a:rPr 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def Add(a, b):</a:t>
            </a:r>
          </a:p>
          <a:p>
            <a:pPr lvl="0">
              <a:spcBef>
                <a:spcPts val="600"/>
              </a:spcBef>
              <a:spcAft>
                <a:spcPts val="600"/>
              </a:spcAft>
            </a:pPr>
            <a:r>
              <a:rPr 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  return a + b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/>
              <a:t>Function to vectorize. Single return</a:t>
            </a:r>
          </a:p>
        </p:txBody>
      </p:sp>
    </p:spTree>
    <p:extLst>
      <p:ext uri="{BB962C8B-B14F-4D97-AF65-F5344CB8AC3E}">
        <p14:creationId xmlns:p14="http://schemas.microsoft.com/office/powerpoint/2010/main" val="20497704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864C6-5F76-4AE2-BA49-B58ECEA89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@Vectorize CPU Target Example</a:t>
            </a:r>
          </a:p>
        </p:txBody>
      </p:sp>
      <p:sp>
        <p:nvSpPr>
          <p:cNvPr id="5" name="Rounded Rectangle 6">
            <a:extLst>
              <a:ext uri="{FF2B5EF4-FFF2-40B4-BE49-F238E27FC236}">
                <a16:creationId xmlns:a16="http://schemas.microsoft.com/office/drawing/2014/main" id="{7ECC6877-325C-403F-A7D2-9CAF369C4FEA}"/>
              </a:ext>
            </a:extLst>
          </p:cNvPr>
          <p:cNvSpPr/>
          <p:nvPr/>
        </p:nvSpPr>
        <p:spPr>
          <a:xfrm>
            <a:off x="221811" y="1252157"/>
            <a:ext cx="6500430" cy="4853079"/>
          </a:xfrm>
          <a:prstGeom prst="roundRect">
            <a:avLst>
              <a:gd name="adj" fmla="val 6630"/>
            </a:avLst>
          </a:prstGeom>
          <a:solidFill>
            <a:schemeClr val="bg2">
              <a:lumMod val="20000"/>
              <a:lumOff val="80000"/>
            </a:schemeClr>
          </a:solidFill>
          <a:ln w="38100">
            <a:solidFill>
              <a:srgbClr val="73B9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33" tIns="45716" rIns="91433" bIns="45716" rtlCol="0" anchor="ctr"/>
          <a:lstStyle/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as np</a:t>
            </a: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 time import 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perf_counter</a:t>
            </a:r>
            <a:endParaRPr lang="en-US" sz="12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numba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import vectorize</a:t>
            </a:r>
          </a:p>
          <a:p>
            <a:pPr lvl="0"/>
            <a:endParaRPr lang="en-US" sz="12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2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@vectorize(['float32(float32, float32)'], target='</a:t>
            </a:r>
            <a:r>
              <a:rPr lang="en-US" sz="120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cpu</a:t>
            </a:r>
            <a:r>
              <a:rPr lang="en-US" sz="12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')</a:t>
            </a: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 Add(a, b):</a:t>
            </a: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return a + b</a:t>
            </a: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end def</a:t>
            </a:r>
          </a:p>
          <a:p>
            <a:pPr lvl="0"/>
            <a:endParaRPr lang="en-US" sz="12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Initialize arrays</a:t>
            </a: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 = 1000000000</a:t>
            </a: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 = 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np.ones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(N, 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dtype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=np.float32)</a:t>
            </a: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 = 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np.ones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A.shape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dtype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A.dtype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 = 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np.empty_like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(A, 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dtype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A.dtype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0"/>
            <a:endParaRPr lang="en-US" sz="12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Add arrays on CPU</a:t>
            </a:r>
          </a:p>
          <a:p>
            <a:pPr lvl="0"/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start_time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perf_counter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 )</a:t>
            </a: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 = Add(A, B)</a:t>
            </a:r>
          </a:p>
          <a:p>
            <a:pPr lvl="0"/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stop_time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perf_counter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 )</a:t>
            </a:r>
          </a:p>
          <a:p>
            <a:pPr lvl="0"/>
            <a:endParaRPr lang="en-US" sz="12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print(C)</a:t>
            </a: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print('')</a:t>
            </a: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print('    Elapsed wall clock time = %g seconds.' % (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stop_time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 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start_time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)</a:t>
            </a: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print('')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DA39D369-9FCA-4967-A8F0-9150F768ECF6}"/>
              </a:ext>
            </a:extLst>
          </p:cNvPr>
          <p:cNvSpPr txBox="1">
            <a:spLocks/>
          </p:cNvSpPr>
          <p:nvPr/>
        </p:nvSpPr>
        <p:spPr bwMode="auto">
          <a:xfrm>
            <a:off x="6983427" y="1416569"/>
            <a:ext cx="3989373" cy="44670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None/>
              <a:defRPr sz="2000" b="0">
                <a:solidFill>
                  <a:schemeClr val="bg1"/>
                </a:solidFill>
                <a:latin typeface="Trebuchet MS" pitchFamily="34" charset="0"/>
                <a:ea typeface="+mn-ea"/>
                <a:cs typeface="+mn-cs"/>
              </a:defRPr>
            </a:lvl1pPr>
            <a:lvl2pPr marL="571500" indent="0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None/>
              <a:defRPr sz="1800" b="0">
                <a:solidFill>
                  <a:schemeClr val="bg1"/>
                </a:solidFill>
                <a:latin typeface="Trebuchet MS" pitchFamily="34" charset="0"/>
              </a:defRPr>
            </a:lvl2pPr>
            <a:lvl3pPr marL="1089025" indent="0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None/>
              <a:defRPr sz="1600" b="0">
                <a:solidFill>
                  <a:schemeClr val="bg1"/>
                </a:solidFill>
                <a:latin typeface="Trebuchet MS" pitchFamily="34" charset="0"/>
              </a:defRPr>
            </a:lvl3pPr>
            <a:lvl4pPr marL="1774825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  <a:latin typeface="+mn-lt"/>
              </a:defRPr>
            </a:lvl4pPr>
            <a:lvl5pPr marL="2117725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5pPr>
            <a:lvl6pPr marL="25749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6pPr>
            <a:lvl7pPr marL="30321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7pPr>
            <a:lvl8pPr marL="34893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8pPr>
            <a:lvl9pPr marL="39465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9pPr>
          </a:lstStyle>
          <a:p>
            <a:pPr marL="342900" indent="-342900" defTabSz="91440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800"/>
              <a:t>How to we specify “targets” for the compilation?</a:t>
            </a:r>
          </a:p>
          <a:p>
            <a:pPr marL="342900" indent="-342900" defTabSz="91440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800"/>
              <a:t>What targets do we have?</a:t>
            </a:r>
          </a:p>
          <a:p>
            <a:pPr marL="914400" lvl="1" indent="-342900" defTabSz="91440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600"/>
              <a:t>“</a:t>
            </a:r>
            <a:r>
              <a:rPr lang="en-US" sz="1600" err="1"/>
              <a:t>cpu</a:t>
            </a:r>
            <a:r>
              <a:rPr lang="en-US" sz="1600"/>
              <a:t>”</a:t>
            </a:r>
          </a:p>
          <a:p>
            <a:pPr marL="914400" lvl="1" indent="-342900" defTabSz="91440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600"/>
              <a:t>“parallel”</a:t>
            </a:r>
          </a:p>
          <a:p>
            <a:pPr marL="914400" lvl="1" indent="-342900" defTabSz="91440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600"/>
              <a:t>“</a:t>
            </a:r>
            <a:r>
              <a:rPr lang="en-US" sz="1600" err="1"/>
              <a:t>cuda</a:t>
            </a:r>
            <a:r>
              <a:rPr lang="en-US" sz="1600"/>
              <a:t>”</a:t>
            </a:r>
          </a:p>
          <a:p>
            <a:pPr marL="342900" indent="-342900" defTabSz="91440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800"/>
              <a:t>Specifically target the “</a:t>
            </a:r>
            <a:r>
              <a:rPr lang="en-US" sz="1800" err="1"/>
              <a:t>cpu</a:t>
            </a:r>
            <a:r>
              <a:rPr lang="en-US" sz="1800"/>
              <a:t>”</a:t>
            </a:r>
          </a:p>
          <a:p>
            <a:pPr marL="914400" lvl="1" indent="-342900" defTabSz="91440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400" kern="0"/>
              <a:t>Single thread CPU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17E768-472A-4C11-91F8-B06A8AE1F2F9}"/>
              </a:ext>
            </a:extLst>
          </p:cNvPr>
          <p:cNvSpPr txBox="1"/>
          <p:nvPr/>
        </p:nvSpPr>
        <p:spPr>
          <a:xfrm>
            <a:off x="5835770" y="1372738"/>
            <a:ext cx="898003" cy="424732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2400">
                <a:solidFill>
                  <a:srgbClr val="FF0000"/>
                </a:solidFill>
                <a:latin typeface="Trebuchet MS"/>
              </a:rPr>
              <a:t>1.2.7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3959480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864C6-5F76-4AE2-BA49-B58ECEA89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@Vectorize parallel Target Example</a:t>
            </a:r>
          </a:p>
        </p:txBody>
      </p:sp>
      <p:sp>
        <p:nvSpPr>
          <p:cNvPr id="5" name="Rounded Rectangle 6">
            <a:extLst>
              <a:ext uri="{FF2B5EF4-FFF2-40B4-BE49-F238E27FC236}">
                <a16:creationId xmlns:a16="http://schemas.microsoft.com/office/drawing/2014/main" id="{7ECC6877-325C-403F-A7D2-9CAF369C4FEA}"/>
              </a:ext>
            </a:extLst>
          </p:cNvPr>
          <p:cNvSpPr/>
          <p:nvPr/>
        </p:nvSpPr>
        <p:spPr>
          <a:xfrm>
            <a:off x="221811" y="1252157"/>
            <a:ext cx="6500430" cy="4853079"/>
          </a:xfrm>
          <a:prstGeom prst="roundRect">
            <a:avLst>
              <a:gd name="adj" fmla="val 6630"/>
            </a:avLst>
          </a:prstGeom>
          <a:solidFill>
            <a:schemeClr val="bg2">
              <a:lumMod val="20000"/>
              <a:lumOff val="80000"/>
            </a:schemeClr>
          </a:solidFill>
          <a:ln w="38100">
            <a:solidFill>
              <a:srgbClr val="73B9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33" tIns="45716" rIns="91433" bIns="45716" rtlCol="0" anchor="ctr"/>
          <a:lstStyle/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as np</a:t>
            </a: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 time import 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perf_counter</a:t>
            </a:r>
            <a:endParaRPr lang="en-US" sz="12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numba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import vectorize</a:t>
            </a:r>
          </a:p>
          <a:p>
            <a:pPr lvl="0"/>
            <a:endParaRPr lang="en-US" sz="12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2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@vectorize(['float32(float32, float32)'], target=‘parallel')</a:t>
            </a: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 Add(a, b):</a:t>
            </a: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return a + b</a:t>
            </a: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end def</a:t>
            </a:r>
          </a:p>
          <a:p>
            <a:pPr lvl="0"/>
            <a:endParaRPr lang="en-US" sz="12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Initialize arrays</a:t>
            </a: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 = 1000000000</a:t>
            </a: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 = 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np.ones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(N, 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dtype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=np.float32)</a:t>
            </a: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 = 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np.ones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A.shape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dtype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A.dtype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 = 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np.empty_like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(A, 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dtype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A.dtype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0"/>
            <a:endParaRPr lang="en-US" sz="12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Add arrays on CPU</a:t>
            </a:r>
          </a:p>
          <a:p>
            <a:pPr lvl="0"/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start_time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perf_counter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 )</a:t>
            </a: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 = Add(A, B)</a:t>
            </a:r>
          </a:p>
          <a:p>
            <a:pPr lvl="0"/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stop_time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perf_counter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 )</a:t>
            </a:r>
          </a:p>
          <a:p>
            <a:pPr lvl="0"/>
            <a:endParaRPr lang="en-US" sz="12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print(C)</a:t>
            </a: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print('')</a:t>
            </a: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print('    Elapsed wall clock time = %g seconds.' % (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stop_time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 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start_time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)</a:t>
            </a: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print('')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DA39D369-9FCA-4967-A8F0-9150F768ECF6}"/>
              </a:ext>
            </a:extLst>
          </p:cNvPr>
          <p:cNvSpPr txBox="1">
            <a:spLocks/>
          </p:cNvSpPr>
          <p:nvPr/>
        </p:nvSpPr>
        <p:spPr bwMode="auto">
          <a:xfrm>
            <a:off x="6983427" y="1416569"/>
            <a:ext cx="3989373" cy="44670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None/>
              <a:defRPr sz="2000" b="0">
                <a:solidFill>
                  <a:schemeClr val="bg1"/>
                </a:solidFill>
                <a:latin typeface="Trebuchet MS" pitchFamily="34" charset="0"/>
                <a:ea typeface="+mn-ea"/>
                <a:cs typeface="+mn-cs"/>
              </a:defRPr>
            </a:lvl1pPr>
            <a:lvl2pPr marL="571500" indent="0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None/>
              <a:defRPr sz="1800" b="0">
                <a:solidFill>
                  <a:schemeClr val="bg1"/>
                </a:solidFill>
                <a:latin typeface="Trebuchet MS" pitchFamily="34" charset="0"/>
              </a:defRPr>
            </a:lvl2pPr>
            <a:lvl3pPr marL="1089025" indent="0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None/>
              <a:defRPr sz="1600" b="0">
                <a:solidFill>
                  <a:schemeClr val="bg1"/>
                </a:solidFill>
                <a:latin typeface="Trebuchet MS" pitchFamily="34" charset="0"/>
              </a:defRPr>
            </a:lvl3pPr>
            <a:lvl4pPr marL="1774825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  <a:latin typeface="+mn-lt"/>
              </a:defRPr>
            </a:lvl4pPr>
            <a:lvl5pPr marL="2117725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5pPr>
            <a:lvl6pPr marL="25749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6pPr>
            <a:lvl7pPr marL="30321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7pPr>
            <a:lvl8pPr marL="34893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8pPr>
            <a:lvl9pPr marL="39465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9pPr>
          </a:lstStyle>
          <a:p>
            <a:pPr marL="342900" indent="-342900" defTabSz="91440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800"/>
              <a:t>Target “parallel” (multi-core CPU)</a:t>
            </a:r>
            <a:endParaRPr lang="en-US" sz="1600" kern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8297D0C-FA43-4191-9E72-CAD9B847AB45}"/>
              </a:ext>
            </a:extLst>
          </p:cNvPr>
          <p:cNvSpPr txBox="1"/>
          <p:nvPr/>
        </p:nvSpPr>
        <p:spPr>
          <a:xfrm>
            <a:off x="5719313" y="1385678"/>
            <a:ext cx="898003" cy="424732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2400">
                <a:solidFill>
                  <a:srgbClr val="FF0000"/>
                </a:solidFill>
                <a:latin typeface="Trebuchet MS"/>
              </a:rPr>
              <a:t>1.2.8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32443505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932D3D-AE92-485A-896A-61C65468B4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348" y="2790635"/>
            <a:ext cx="9976104" cy="590931"/>
          </a:xfrm>
        </p:spPr>
        <p:txBody>
          <a:bodyPr/>
          <a:lstStyle/>
          <a:p>
            <a:r>
              <a:rPr lang="en-US" sz="4400" i="1"/>
              <a:t>Simple Example with Loops</a:t>
            </a:r>
          </a:p>
        </p:txBody>
      </p:sp>
    </p:spTree>
    <p:extLst>
      <p:ext uri="{BB962C8B-B14F-4D97-AF65-F5344CB8AC3E}">
        <p14:creationId xmlns:p14="http://schemas.microsoft.com/office/powerpoint/2010/main" val="15242862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E00BDF1-9806-4FA8-BEB8-0EFDC1A3CEF3}"/>
              </a:ext>
            </a:extLst>
          </p:cNvPr>
          <p:cNvSpPr txBox="1"/>
          <p:nvPr/>
        </p:nvSpPr>
        <p:spPr>
          <a:xfrm>
            <a:off x="3955049" y="1176400"/>
            <a:ext cx="7160935" cy="4081117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b="1">
                <a:ea typeface="+mn-lt"/>
                <a:cs typeface="+mn-lt"/>
              </a:rPr>
              <a:t>Slides and Notebook:</a:t>
            </a:r>
          </a:p>
          <a:p>
            <a:pPr algn="l">
              <a:lnSpc>
                <a:spcPct val="90000"/>
              </a:lnSpc>
            </a:pPr>
            <a:r>
              <a:rPr lang="en-US" sz="2400" b="1">
                <a:ea typeface="+mn-lt"/>
                <a:cs typeface="+mn-lt"/>
                <a:hlinkClick r:id="rId2"/>
              </a:rPr>
              <a:t>https://github.com/keipertk/uc-pygpu-workshop</a:t>
            </a:r>
            <a:endParaRPr lang="en-US" sz="2400" b="1">
              <a:ea typeface="+mn-lt"/>
              <a:cs typeface="+mn-lt"/>
            </a:endParaRPr>
          </a:p>
          <a:p>
            <a:pPr>
              <a:lnSpc>
                <a:spcPct val="90000"/>
              </a:lnSpc>
            </a:pPr>
            <a:endParaRPr lang="en-US" sz="2400" b="1"/>
          </a:p>
          <a:p>
            <a:pPr>
              <a:lnSpc>
                <a:spcPct val="90000"/>
              </a:lnSpc>
            </a:pPr>
            <a:r>
              <a:rPr lang="en-US" sz="2400" b="1"/>
              <a:t>Office Hours:</a:t>
            </a:r>
          </a:p>
          <a:p>
            <a:pPr>
              <a:lnSpc>
                <a:spcPct val="90000"/>
              </a:lnSpc>
            </a:pPr>
            <a:r>
              <a:rPr lang="en-US" sz="2400" b="1"/>
              <a:t>30-min Blocks, 1-4p CST</a:t>
            </a:r>
          </a:p>
          <a:p>
            <a:pPr>
              <a:lnSpc>
                <a:spcPct val="90000"/>
              </a:lnSpc>
            </a:pPr>
            <a:r>
              <a:rPr lang="en-US" sz="2400" i="1"/>
              <a:t>Email availability to marcw@nvidia.com</a:t>
            </a:r>
          </a:p>
          <a:p>
            <a:pPr>
              <a:lnSpc>
                <a:spcPct val="90000"/>
              </a:lnSpc>
            </a:pPr>
            <a:endParaRPr lang="en-US" sz="2400" b="1"/>
          </a:p>
          <a:p>
            <a:pPr>
              <a:lnSpc>
                <a:spcPct val="90000"/>
              </a:lnSpc>
            </a:pPr>
            <a:r>
              <a:rPr lang="en-US" sz="2400" b="1" u="sng"/>
              <a:t>Topics</a:t>
            </a:r>
          </a:p>
          <a:p>
            <a:pPr>
              <a:lnSpc>
                <a:spcPct val="90000"/>
              </a:lnSpc>
            </a:pPr>
            <a:r>
              <a:rPr lang="en-US" sz="2400" i="1"/>
              <a:t>Python GPU Programming </a:t>
            </a:r>
          </a:p>
          <a:p>
            <a:pPr>
              <a:lnSpc>
                <a:spcPct val="90000"/>
              </a:lnSpc>
            </a:pPr>
            <a:r>
              <a:rPr lang="en-US" sz="2400" i="1"/>
              <a:t>CUDA C/C++/Fortran</a:t>
            </a:r>
          </a:p>
          <a:p>
            <a:pPr>
              <a:lnSpc>
                <a:spcPct val="90000"/>
              </a:lnSpc>
            </a:pPr>
            <a:r>
              <a:rPr lang="en-US" sz="2400" i="1"/>
              <a:t>GPU Porting Strategy</a:t>
            </a:r>
          </a:p>
          <a:p>
            <a:pPr>
              <a:lnSpc>
                <a:spcPct val="90000"/>
              </a:lnSpc>
            </a:pPr>
            <a:r>
              <a:rPr lang="en-US" sz="2400" i="1">
                <a:ea typeface="+mn-lt"/>
                <a:cs typeface="+mn-lt"/>
              </a:rPr>
              <a:t>Performance Profiling and Developer Tools</a:t>
            </a:r>
            <a:endParaRPr lang="en-US" sz="240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204823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864C6-5F76-4AE2-BA49-B58ECEA89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@JIT CPU Target Example</a:t>
            </a:r>
          </a:p>
        </p:txBody>
      </p:sp>
      <p:sp>
        <p:nvSpPr>
          <p:cNvPr id="5" name="Rounded Rectangle 6">
            <a:extLst>
              <a:ext uri="{FF2B5EF4-FFF2-40B4-BE49-F238E27FC236}">
                <a16:creationId xmlns:a16="http://schemas.microsoft.com/office/drawing/2014/main" id="{7ECC6877-325C-403F-A7D2-9CAF369C4FEA}"/>
              </a:ext>
            </a:extLst>
          </p:cNvPr>
          <p:cNvSpPr/>
          <p:nvPr/>
        </p:nvSpPr>
        <p:spPr>
          <a:xfrm>
            <a:off x="221811" y="1252157"/>
            <a:ext cx="6500430" cy="4853079"/>
          </a:xfrm>
          <a:prstGeom prst="roundRect">
            <a:avLst>
              <a:gd name="adj" fmla="val 6630"/>
            </a:avLst>
          </a:prstGeom>
          <a:solidFill>
            <a:schemeClr val="bg2">
              <a:lumMod val="20000"/>
              <a:lumOff val="80000"/>
            </a:schemeClr>
          </a:solidFill>
          <a:ln w="38100">
            <a:solidFill>
              <a:srgbClr val="73B9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33" tIns="45716" rIns="91433" bIns="45716" rtlCol="0" anchor="ctr"/>
          <a:lstStyle/>
          <a:p>
            <a:pPr lvl="0"/>
            <a:r>
              <a:rPr lang="en-US" sz="1100">
                <a:solidFill>
                  <a:schemeClr val="bg1"/>
                </a:solidFill>
                <a:latin typeface="Courier New"/>
                <a:cs typeface="Courier New"/>
              </a:rPr>
              <a:t>import </a:t>
            </a:r>
            <a:r>
              <a:rPr lang="en-US" sz="1100" err="1">
                <a:solidFill>
                  <a:schemeClr val="bg1"/>
                </a:solidFill>
                <a:latin typeface="Courier New"/>
                <a:cs typeface="Courier New"/>
              </a:rPr>
              <a:t>numpy</a:t>
            </a:r>
            <a:r>
              <a:rPr lang="en-US" sz="1100">
                <a:solidFill>
                  <a:schemeClr val="bg1"/>
                </a:solidFill>
                <a:latin typeface="Courier New"/>
                <a:cs typeface="Courier New"/>
              </a:rPr>
              <a:t> as np</a:t>
            </a:r>
          </a:p>
          <a:p>
            <a:pPr lvl="0"/>
            <a:r>
              <a:rPr lang="en-US" sz="1100">
                <a:solidFill>
                  <a:schemeClr val="bg1"/>
                </a:solidFill>
                <a:latin typeface="Courier New"/>
                <a:cs typeface="Courier New"/>
              </a:rPr>
              <a:t>from time import </a:t>
            </a:r>
            <a:r>
              <a:rPr lang="en-US" sz="1100" err="1">
                <a:solidFill>
                  <a:schemeClr val="bg1"/>
                </a:solidFill>
                <a:latin typeface="Courier New"/>
                <a:cs typeface="Courier New"/>
              </a:rPr>
              <a:t>perf_counter</a:t>
            </a:r>
            <a:endParaRPr lang="en-US" sz="1100">
              <a:solidFill>
                <a:schemeClr val="bg1"/>
              </a:solidFill>
              <a:latin typeface="Courier New"/>
              <a:cs typeface="Courier New"/>
            </a:endParaRPr>
          </a:p>
          <a:p>
            <a:pPr lvl="0"/>
            <a:r>
              <a:rPr lang="en-US" sz="1100">
                <a:solidFill>
                  <a:schemeClr val="bg1"/>
                </a:solidFill>
                <a:latin typeface="Courier New"/>
                <a:cs typeface="Courier New"/>
              </a:rPr>
              <a:t>from </a:t>
            </a:r>
            <a:r>
              <a:rPr lang="en-US" sz="1100" err="1">
                <a:solidFill>
                  <a:schemeClr val="bg1"/>
                </a:solidFill>
                <a:latin typeface="Courier New"/>
                <a:cs typeface="Courier New"/>
              </a:rPr>
              <a:t>numba</a:t>
            </a:r>
            <a:r>
              <a:rPr lang="en-US" sz="1100">
                <a:solidFill>
                  <a:schemeClr val="bg1"/>
                </a:solidFill>
                <a:latin typeface="Courier New"/>
                <a:cs typeface="Courier New"/>
              </a:rPr>
              <a:t> import </a:t>
            </a:r>
            <a:r>
              <a:rPr lang="en-US" sz="1100" err="1">
                <a:solidFill>
                  <a:schemeClr val="bg1"/>
                </a:solidFill>
                <a:latin typeface="Courier New"/>
                <a:cs typeface="Courier New"/>
              </a:rPr>
              <a:t>jit</a:t>
            </a:r>
            <a:endParaRPr lang="en-US" sz="1100">
              <a:solidFill>
                <a:schemeClr val="bg1"/>
              </a:solidFill>
              <a:latin typeface="Courier New"/>
              <a:cs typeface="Courier New"/>
            </a:endParaRPr>
          </a:p>
          <a:p>
            <a:pPr lvl="0"/>
            <a:endParaRPr lang="en-US" sz="11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100">
                <a:solidFill>
                  <a:srgbClr val="FF0000"/>
                </a:solidFill>
                <a:latin typeface="Courier New"/>
                <a:cs typeface="Courier New"/>
              </a:rPr>
              <a:t>@jit</a:t>
            </a:r>
          </a:p>
          <a:p>
            <a:pPr lvl="0"/>
            <a:r>
              <a:rPr lang="en-US" sz="1100">
                <a:solidFill>
                  <a:srgbClr val="FF0000"/>
                </a:solidFill>
                <a:latin typeface="Courier New"/>
                <a:cs typeface="Courier New"/>
              </a:rPr>
              <a:t>def Add(a, b, c):</a:t>
            </a:r>
          </a:p>
          <a:p>
            <a:r>
              <a:rPr lang="en-US" sz="1100">
                <a:solidFill>
                  <a:srgbClr val="FF0000"/>
                </a:solidFill>
                <a:latin typeface="Courier New"/>
                <a:cs typeface="Courier New"/>
              </a:rPr>
              <a:t>    </a:t>
            </a:r>
            <a:r>
              <a:rPr lang="en-US" sz="1100" err="1">
                <a:solidFill>
                  <a:srgbClr val="FF0000"/>
                </a:solidFill>
                <a:latin typeface="Courier New"/>
                <a:cs typeface="Courier New"/>
              </a:rPr>
              <a:t>max_length</a:t>
            </a:r>
            <a:r>
              <a:rPr lang="en-US" sz="1100">
                <a:solidFill>
                  <a:srgbClr val="FF0000"/>
                </a:solidFill>
                <a:latin typeface="Courier New"/>
                <a:cs typeface="Courier New"/>
              </a:rPr>
              <a:t> = </a:t>
            </a:r>
            <a:r>
              <a:rPr lang="en-US" sz="1100" err="1">
                <a:solidFill>
                  <a:srgbClr val="FF0000"/>
                </a:solidFill>
                <a:latin typeface="Courier New"/>
                <a:cs typeface="Courier New"/>
              </a:rPr>
              <a:t>len</a:t>
            </a:r>
            <a:r>
              <a:rPr lang="en-US" sz="1100">
                <a:solidFill>
                  <a:srgbClr val="FF0000"/>
                </a:solidFill>
                <a:latin typeface="Courier New"/>
                <a:cs typeface="Courier New"/>
              </a:rPr>
              <a:t>(a)</a:t>
            </a:r>
          </a:p>
          <a:p>
            <a:r>
              <a:rPr lang="en-US" sz="1100">
                <a:solidFill>
                  <a:srgbClr val="FF0000"/>
                </a:solidFill>
                <a:latin typeface="Courier New"/>
                <a:cs typeface="Courier New"/>
              </a:rPr>
              <a:t>    for </a:t>
            </a:r>
            <a:r>
              <a:rPr lang="en-US" sz="1100" err="1">
                <a:solidFill>
                  <a:srgbClr val="FF0000"/>
                </a:solidFill>
                <a:latin typeface="Courier New"/>
                <a:cs typeface="Courier New"/>
              </a:rPr>
              <a:t>i</a:t>
            </a:r>
            <a:r>
              <a:rPr lang="en-US" sz="1100">
                <a:solidFill>
                  <a:srgbClr val="FF0000"/>
                </a:solidFill>
                <a:latin typeface="Courier New"/>
                <a:cs typeface="Courier New"/>
              </a:rPr>
              <a:t> in range(0, </a:t>
            </a:r>
            <a:r>
              <a:rPr lang="en-US" sz="1100" err="1">
                <a:solidFill>
                  <a:srgbClr val="FF0000"/>
                </a:solidFill>
                <a:latin typeface="Courier New"/>
                <a:cs typeface="Courier New"/>
              </a:rPr>
              <a:t>max_length</a:t>
            </a:r>
            <a:r>
              <a:rPr lang="en-US" sz="1100">
                <a:solidFill>
                  <a:srgbClr val="FF0000"/>
                </a:solidFill>
                <a:latin typeface="Courier New"/>
                <a:cs typeface="Courier New"/>
              </a:rPr>
              <a:t>):</a:t>
            </a:r>
          </a:p>
          <a:p>
            <a:r>
              <a:rPr lang="en-US" sz="1100">
                <a:solidFill>
                  <a:srgbClr val="FF0000"/>
                </a:solidFill>
                <a:latin typeface="Courier New"/>
                <a:cs typeface="Courier New"/>
              </a:rPr>
              <a:t>        c[</a:t>
            </a:r>
            <a:r>
              <a:rPr lang="en-US" sz="1100" err="1">
                <a:solidFill>
                  <a:srgbClr val="FF0000"/>
                </a:solidFill>
                <a:latin typeface="Courier New"/>
                <a:cs typeface="Courier New"/>
              </a:rPr>
              <a:t>i</a:t>
            </a:r>
            <a:r>
              <a:rPr lang="en-US" sz="1100">
                <a:solidFill>
                  <a:srgbClr val="FF0000"/>
                </a:solidFill>
                <a:latin typeface="Courier New"/>
                <a:cs typeface="Courier New"/>
              </a:rPr>
              <a:t>] = a[</a:t>
            </a:r>
            <a:r>
              <a:rPr lang="en-US" sz="1100" err="1">
                <a:solidFill>
                  <a:srgbClr val="FF0000"/>
                </a:solidFill>
                <a:latin typeface="Courier New"/>
                <a:cs typeface="Courier New"/>
              </a:rPr>
              <a:t>i</a:t>
            </a:r>
            <a:r>
              <a:rPr lang="en-US" sz="1100">
                <a:solidFill>
                  <a:srgbClr val="FF0000"/>
                </a:solidFill>
                <a:latin typeface="Courier New"/>
                <a:cs typeface="Courier New"/>
              </a:rPr>
              <a:t>] + b[</a:t>
            </a:r>
            <a:r>
              <a:rPr lang="en-US" sz="1100" err="1">
                <a:solidFill>
                  <a:srgbClr val="FF0000"/>
                </a:solidFill>
                <a:latin typeface="Courier New"/>
                <a:cs typeface="Courier New"/>
              </a:rPr>
              <a:t>i</a:t>
            </a:r>
            <a:r>
              <a:rPr lang="en-US" sz="1100">
                <a:solidFill>
                  <a:srgbClr val="FF0000"/>
                </a:solidFill>
                <a:latin typeface="Courier New"/>
                <a:cs typeface="Courier New"/>
              </a:rPr>
              <a:t>]</a:t>
            </a:r>
          </a:p>
          <a:p>
            <a:r>
              <a:rPr lang="en-US" sz="1100">
                <a:solidFill>
                  <a:srgbClr val="FF0000"/>
                </a:solidFill>
                <a:latin typeface="Courier New"/>
                <a:cs typeface="Courier New"/>
              </a:rPr>
              <a:t>    # end for</a:t>
            </a:r>
          </a:p>
          <a:p>
            <a:pPr lvl="0"/>
            <a:r>
              <a:rPr lang="en-US" sz="1100">
                <a:solidFill>
                  <a:srgbClr val="FF0000"/>
                </a:solidFill>
                <a:latin typeface="Courier New"/>
                <a:cs typeface="Courier New"/>
              </a:rPr>
              <a:t># end def</a:t>
            </a:r>
          </a:p>
          <a:p>
            <a:pPr lvl="0"/>
            <a:endParaRPr lang="en-US" sz="11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100">
                <a:solidFill>
                  <a:schemeClr val="bg1"/>
                </a:solidFill>
                <a:latin typeface="Courier New"/>
                <a:cs typeface="Courier New"/>
              </a:rPr>
              <a:t># Initialize arrays</a:t>
            </a:r>
          </a:p>
          <a:p>
            <a:pPr lvl="0"/>
            <a:r>
              <a:rPr lang="en-US" sz="1100">
                <a:solidFill>
                  <a:schemeClr val="bg1"/>
                </a:solidFill>
                <a:latin typeface="Courier New"/>
                <a:cs typeface="Courier New"/>
              </a:rPr>
              <a:t>N = 100000</a:t>
            </a:r>
          </a:p>
          <a:p>
            <a:pPr lvl="0"/>
            <a:r>
              <a:rPr lang="en-US" sz="1100">
                <a:solidFill>
                  <a:schemeClr val="bg1"/>
                </a:solidFill>
                <a:latin typeface="Courier New"/>
                <a:cs typeface="Courier New"/>
              </a:rPr>
              <a:t>A = </a:t>
            </a:r>
            <a:r>
              <a:rPr lang="en-US" sz="1100" err="1">
                <a:solidFill>
                  <a:schemeClr val="bg1"/>
                </a:solidFill>
                <a:latin typeface="Courier New"/>
                <a:cs typeface="Courier New"/>
              </a:rPr>
              <a:t>np.ones</a:t>
            </a:r>
            <a:r>
              <a:rPr lang="en-US" sz="1100">
                <a:solidFill>
                  <a:schemeClr val="bg1"/>
                </a:solidFill>
                <a:latin typeface="Courier New"/>
                <a:cs typeface="Courier New"/>
              </a:rPr>
              <a:t>(N, </a:t>
            </a:r>
            <a:r>
              <a:rPr lang="en-US" sz="1100" err="1">
                <a:solidFill>
                  <a:schemeClr val="bg1"/>
                </a:solidFill>
                <a:latin typeface="Courier New"/>
                <a:cs typeface="Courier New"/>
              </a:rPr>
              <a:t>dtype</a:t>
            </a:r>
            <a:r>
              <a:rPr lang="en-US" sz="1100">
                <a:solidFill>
                  <a:schemeClr val="bg1"/>
                </a:solidFill>
                <a:latin typeface="Courier New"/>
                <a:cs typeface="Courier New"/>
              </a:rPr>
              <a:t>=np.float32)</a:t>
            </a:r>
          </a:p>
          <a:p>
            <a:pPr lvl="0"/>
            <a:r>
              <a:rPr lang="en-US" sz="1100">
                <a:solidFill>
                  <a:schemeClr val="bg1"/>
                </a:solidFill>
                <a:latin typeface="Courier New"/>
                <a:cs typeface="Courier New"/>
              </a:rPr>
              <a:t>B = </a:t>
            </a:r>
            <a:r>
              <a:rPr lang="en-US" sz="1100" err="1">
                <a:solidFill>
                  <a:schemeClr val="bg1"/>
                </a:solidFill>
                <a:latin typeface="Courier New"/>
                <a:cs typeface="Courier New"/>
              </a:rPr>
              <a:t>np.ones</a:t>
            </a:r>
            <a:r>
              <a:rPr lang="en-US" sz="1100">
                <a:solidFill>
                  <a:schemeClr val="bg1"/>
                </a:solidFill>
                <a:latin typeface="Courier New"/>
                <a:cs typeface="Courier New"/>
              </a:rPr>
              <a:t>(</a:t>
            </a:r>
            <a:r>
              <a:rPr lang="en-US" sz="1100" err="1">
                <a:solidFill>
                  <a:schemeClr val="bg1"/>
                </a:solidFill>
                <a:latin typeface="Courier New"/>
                <a:cs typeface="Courier New"/>
              </a:rPr>
              <a:t>A.shape</a:t>
            </a:r>
            <a:r>
              <a:rPr lang="en-US" sz="1100">
                <a:solidFill>
                  <a:schemeClr val="bg1"/>
                </a:solidFill>
                <a:latin typeface="Courier New"/>
                <a:cs typeface="Courier New"/>
              </a:rPr>
              <a:t>, </a:t>
            </a:r>
            <a:r>
              <a:rPr lang="en-US" sz="1100" err="1">
                <a:solidFill>
                  <a:schemeClr val="bg1"/>
                </a:solidFill>
                <a:latin typeface="Courier New"/>
                <a:cs typeface="Courier New"/>
              </a:rPr>
              <a:t>dtype</a:t>
            </a:r>
            <a:r>
              <a:rPr lang="en-US" sz="1100">
                <a:solidFill>
                  <a:schemeClr val="bg1"/>
                </a:solidFill>
                <a:latin typeface="Courier New"/>
                <a:cs typeface="Courier New"/>
              </a:rPr>
              <a:t>=</a:t>
            </a:r>
            <a:r>
              <a:rPr lang="en-US" sz="1100" err="1">
                <a:solidFill>
                  <a:schemeClr val="bg1"/>
                </a:solidFill>
                <a:latin typeface="Courier New"/>
                <a:cs typeface="Courier New"/>
              </a:rPr>
              <a:t>A.dtype</a:t>
            </a:r>
            <a:r>
              <a:rPr lang="en-US" sz="1100">
                <a:solidFill>
                  <a:schemeClr val="bg1"/>
                </a:solidFill>
                <a:latin typeface="Courier New"/>
                <a:cs typeface="Courier New"/>
              </a:rPr>
              <a:t>)</a:t>
            </a:r>
          </a:p>
          <a:p>
            <a:pPr lvl="0"/>
            <a:r>
              <a:rPr lang="en-US" sz="1100">
                <a:solidFill>
                  <a:schemeClr val="bg1"/>
                </a:solidFill>
                <a:latin typeface="Courier New"/>
                <a:cs typeface="Courier New"/>
              </a:rPr>
              <a:t>C = </a:t>
            </a:r>
            <a:r>
              <a:rPr lang="en-US" sz="1100" err="1">
                <a:solidFill>
                  <a:schemeClr val="bg1"/>
                </a:solidFill>
                <a:latin typeface="Courier New"/>
                <a:cs typeface="Courier New"/>
              </a:rPr>
              <a:t>np.empty_like</a:t>
            </a:r>
            <a:r>
              <a:rPr lang="en-US" sz="1100">
                <a:solidFill>
                  <a:schemeClr val="bg1"/>
                </a:solidFill>
                <a:latin typeface="Courier New"/>
                <a:cs typeface="Courier New"/>
              </a:rPr>
              <a:t>(A, </a:t>
            </a:r>
            <a:r>
              <a:rPr lang="en-US" sz="1100" err="1">
                <a:solidFill>
                  <a:schemeClr val="bg1"/>
                </a:solidFill>
                <a:latin typeface="Courier New"/>
                <a:cs typeface="Courier New"/>
              </a:rPr>
              <a:t>dtype</a:t>
            </a:r>
            <a:r>
              <a:rPr lang="en-US" sz="1100">
                <a:solidFill>
                  <a:schemeClr val="bg1"/>
                </a:solidFill>
                <a:latin typeface="Courier New"/>
                <a:cs typeface="Courier New"/>
              </a:rPr>
              <a:t>=</a:t>
            </a:r>
            <a:r>
              <a:rPr lang="en-US" sz="1100" err="1">
                <a:solidFill>
                  <a:schemeClr val="bg1"/>
                </a:solidFill>
                <a:latin typeface="Courier New"/>
                <a:cs typeface="Courier New"/>
              </a:rPr>
              <a:t>A.dtype</a:t>
            </a:r>
            <a:r>
              <a:rPr lang="en-US" sz="1100">
                <a:solidFill>
                  <a:schemeClr val="bg1"/>
                </a:solidFill>
                <a:latin typeface="Courier New"/>
                <a:cs typeface="Courier New"/>
              </a:rPr>
              <a:t>)</a:t>
            </a:r>
          </a:p>
          <a:p>
            <a:pPr lvl="0"/>
            <a:endParaRPr lang="en-US" sz="11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100">
                <a:solidFill>
                  <a:schemeClr val="bg1"/>
                </a:solidFill>
                <a:latin typeface="Courier New"/>
                <a:cs typeface="Courier New"/>
              </a:rPr>
              <a:t># Add arrays on CPU</a:t>
            </a:r>
            <a:endParaRPr lang="en-US" sz="11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100" err="1">
                <a:solidFill>
                  <a:schemeClr val="bg1"/>
                </a:solidFill>
                <a:latin typeface="Courier New"/>
                <a:cs typeface="Courier New"/>
              </a:rPr>
              <a:t>start_time</a:t>
            </a:r>
            <a:r>
              <a:rPr lang="en-US" sz="1100">
                <a:solidFill>
                  <a:schemeClr val="bg1"/>
                </a:solidFill>
                <a:latin typeface="Courier New"/>
                <a:cs typeface="Courier New"/>
              </a:rPr>
              <a:t> = </a:t>
            </a:r>
            <a:r>
              <a:rPr lang="en-US" sz="1100" err="1">
                <a:solidFill>
                  <a:schemeClr val="bg1"/>
                </a:solidFill>
                <a:latin typeface="Courier New"/>
                <a:cs typeface="Courier New"/>
              </a:rPr>
              <a:t>perf_counter</a:t>
            </a:r>
            <a:r>
              <a:rPr lang="en-US" sz="1100">
                <a:solidFill>
                  <a:schemeClr val="bg1"/>
                </a:solidFill>
                <a:latin typeface="Courier New"/>
                <a:cs typeface="Courier New"/>
              </a:rPr>
              <a:t>( )</a:t>
            </a:r>
          </a:p>
          <a:p>
            <a:pPr lvl="0"/>
            <a:r>
              <a:rPr lang="en-US" sz="1100">
                <a:solidFill>
                  <a:srgbClr val="FF0000"/>
                </a:solidFill>
                <a:latin typeface="Courier New"/>
                <a:cs typeface="Courier New"/>
              </a:rPr>
              <a:t>Add(A, B, C)</a:t>
            </a:r>
          </a:p>
          <a:p>
            <a:pPr lvl="0"/>
            <a:r>
              <a:rPr lang="en-US" sz="1100" err="1">
                <a:solidFill>
                  <a:schemeClr val="bg1"/>
                </a:solidFill>
                <a:latin typeface="Courier New"/>
                <a:cs typeface="Courier New"/>
              </a:rPr>
              <a:t>stop_time</a:t>
            </a:r>
            <a:r>
              <a:rPr lang="en-US" sz="1100">
                <a:solidFill>
                  <a:schemeClr val="bg1"/>
                </a:solidFill>
                <a:latin typeface="Courier New"/>
                <a:cs typeface="Courier New"/>
              </a:rPr>
              <a:t> = </a:t>
            </a:r>
            <a:r>
              <a:rPr lang="en-US" sz="1100" err="1">
                <a:solidFill>
                  <a:schemeClr val="bg1"/>
                </a:solidFill>
                <a:latin typeface="Courier New"/>
                <a:cs typeface="Courier New"/>
              </a:rPr>
              <a:t>perf_counter</a:t>
            </a:r>
            <a:r>
              <a:rPr lang="en-US" sz="1100">
                <a:solidFill>
                  <a:schemeClr val="bg1"/>
                </a:solidFill>
                <a:latin typeface="Courier New"/>
                <a:cs typeface="Courier New"/>
              </a:rPr>
              <a:t>( )</a:t>
            </a:r>
          </a:p>
          <a:p>
            <a:pPr lvl="0"/>
            <a:endParaRPr lang="en-US" sz="11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100">
                <a:solidFill>
                  <a:schemeClr val="bg1"/>
                </a:solidFill>
                <a:latin typeface="Courier New"/>
                <a:cs typeface="Courier New"/>
              </a:rPr>
              <a:t>print(C)</a:t>
            </a:r>
          </a:p>
          <a:p>
            <a:pPr lvl="0"/>
            <a:r>
              <a:rPr lang="en-US" sz="1100">
                <a:solidFill>
                  <a:schemeClr val="bg1"/>
                </a:solidFill>
                <a:latin typeface="Courier New"/>
                <a:cs typeface="Courier New"/>
              </a:rPr>
              <a:t>print('')</a:t>
            </a:r>
          </a:p>
          <a:p>
            <a:r>
              <a:rPr lang="en-US" sz="1100">
                <a:solidFill>
                  <a:schemeClr val="bg1"/>
                </a:solidFill>
                <a:latin typeface="Courier New"/>
                <a:cs typeface="Courier New"/>
              </a:rPr>
              <a:t>print('    Elapsed wall clock time = %g seconds.' % (</a:t>
            </a:r>
            <a:r>
              <a:rPr lang="en-US" sz="1100" err="1">
                <a:solidFill>
                  <a:schemeClr val="bg1"/>
                </a:solidFill>
                <a:latin typeface="Courier New"/>
                <a:cs typeface="Courier New"/>
              </a:rPr>
              <a:t>stop_time</a:t>
            </a:r>
            <a:r>
              <a:rPr lang="en-US" sz="1100">
                <a:solidFill>
                  <a:schemeClr val="bg1"/>
                </a:solidFill>
                <a:latin typeface="Courier New"/>
                <a:cs typeface="Courier New"/>
              </a:rPr>
              <a:t> - </a:t>
            </a:r>
            <a:r>
              <a:rPr lang="en-US" sz="1100" err="1">
                <a:solidFill>
                  <a:schemeClr val="bg1"/>
                </a:solidFill>
                <a:latin typeface="Courier New"/>
                <a:cs typeface="Courier New"/>
              </a:rPr>
              <a:t>start_time</a:t>
            </a:r>
            <a:r>
              <a:rPr lang="en-US" sz="1100">
                <a:solidFill>
                  <a:schemeClr val="bg1"/>
                </a:solidFill>
                <a:latin typeface="Courier New"/>
                <a:cs typeface="Courier New"/>
              </a:rPr>
              <a:t>) )</a:t>
            </a:r>
          </a:p>
          <a:p>
            <a:pPr lvl="0"/>
            <a:r>
              <a:rPr lang="en-US" sz="1100">
                <a:solidFill>
                  <a:schemeClr val="bg1"/>
                </a:solidFill>
                <a:latin typeface="Courier New"/>
                <a:cs typeface="Courier New"/>
              </a:rPr>
              <a:t>print('')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DA39D369-9FCA-4967-A8F0-9150F768ECF6}"/>
              </a:ext>
            </a:extLst>
          </p:cNvPr>
          <p:cNvSpPr txBox="1">
            <a:spLocks/>
          </p:cNvSpPr>
          <p:nvPr/>
        </p:nvSpPr>
        <p:spPr bwMode="auto">
          <a:xfrm>
            <a:off x="6983427" y="1416569"/>
            <a:ext cx="3989373" cy="44670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None/>
              <a:defRPr sz="2000" b="0">
                <a:solidFill>
                  <a:schemeClr val="bg1"/>
                </a:solidFill>
                <a:latin typeface="Trebuchet MS" pitchFamily="34" charset="0"/>
                <a:ea typeface="+mn-ea"/>
                <a:cs typeface="+mn-cs"/>
              </a:defRPr>
            </a:lvl1pPr>
            <a:lvl2pPr marL="571500" indent="0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None/>
              <a:defRPr sz="1800" b="0">
                <a:solidFill>
                  <a:schemeClr val="bg1"/>
                </a:solidFill>
                <a:latin typeface="Trebuchet MS" pitchFamily="34" charset="0"/>
              </a:defRPr>
            </a:lvl2pPr>
            <a:lvl3pPr marL="1089025" indent="0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None/>
              <a:defRPr sz="1600" b="0">
                <a:solidFill>
                  <a:schemeClr val="bg1"/>
                </a:solidFill>
                <a:latin typeface="Trebuchet MS" pitchFamily="34" charset="0"/>
              </a:defRPr>
            </a:lvl3pPr>
            <a:lvl4pPr marL="1774825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  <a:latin typeface="+mn-lt"/>
              </a:defRPr>
            </a:lvl4pPr>
            <a:lvl5pPr marL="2117725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5pPr>
            <a:lvl6pPr marL="25749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6pPr>
            <a:lvl7pPr marL="30321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7pPr>
            <a:lvl8pPr marL="34893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8pPr>
            <a:lvl9pPr marL="39465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9pPr>
          </a:lstStyle>
          <a:p>
            <a:pPr marL="342900" indent="-342900" defTabSz="91440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800">
                <a:latin typeface="Trebuchet MS"/>
              </a:rPr>
              <a:t>What if we use loops in our compiled function?</a:t>
            </a:r>
          </a:p>
          <a:p>
            <a:pPr marL="342900" indent="-342900" defTabSz="91440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800" kern="0">
                <a:latin typeface="Trebuchet MS"/>
              </a:rPr>
              <a:t>@jit is more general than @vectorize, and can work on many more types of calulcations</a:t>
            </a:r>
          </a:p>
          <a:p>
            <a:pPr marL="342900" indent="-342900" defTabSz="91440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800" kern="0">
                <a:latin typeface="Trebuchet MS"/>
              </a:rPr>
              <a:t>Why not stick with @jit?</a:t>
            </a:r>
          </a:p>
          <a:p>
            <a:pPr marL="914400" lvl="1" defTabSz="91440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600" kern="0">
                <a:latin typeface="Trebuchet MS"/>
                <a:ea typeface="MS PGothic"/>
              </a:rPr>
              <a:t>Numpy ufuncs inherit reduction, accumulation, broadcasting</a:t>
            </a:r>
            <a:endParaRPr lang="en-US" sz="1600" kern="0">
              <a:latin typeface="Trebuchet MS"/>
            </a:endParaRPr>
          </a:p>
          <a:p>
            <a:pPr marL="914400" lvl="1" defTabSz="914400">
              <a:spcBef>
                <a:spcPts val="400"/>
              </a:spcBef>
              <a:spcAft>
                <a:spcPts val="400"/>
              </a:spcAft>
            </a:pPr>
            <a:endParaRPr lang="en-US" sz="1600" kern="0">
              <a:latin typeface="Trebuchet M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BF5368-771A-4A3D-9F3F-B2B2D1FE13B0}"/>
              </a:ext>
            </a:extLst>
          </p:cNvPr>
          <p:cNvSpPr txBox="1"/>
          <p:nvPr/>
        </p:nvSpPr>
        <p:spPr>
          <a:xfrm>
            <a:off x="5850287" y="1378314"/>
            <a:ext cx="898003" cy="424732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2400">
                <a:solidFill>
                  <a:srgbClr val="FF0000"/>
                </a:solidFill>
                <a:latin typeface="Trebuchet MS"/>
              </a:rPr>
              <a:t>1.2.9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36746330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D85EB1-1EA0-40C6-84E1-45554B174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CPU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C70879-B475-42CB-BE1B-373387B84E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6750" y="2103035"/>
            <a:ext cx="9948672" cy="3718925"/>
          </a:xfrm>
        </p:spPr>
        <p:txBody>
          <a:bodyPr/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/>
              <a:t>Compilation can give us some pretty great performance improvements</a:t>
            </a:r>
            <a:endParaRPr lang="en-US"/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err="1">
                <a:latin typeface="Trebuchet MS"/>
              </a:rPr>
              <a:t>Numba</a:t>
            </a:r>
            <a:r>
              <a:rPr lang="en-US" sz="1800">
                <a:latin typeface="Trebuchet MS"/>
              </a:rPr>
              <a:t> can target a single core or parallelize across all cores</a:t>
            </a:r>
          </a:p>
          <a:p>
            <a:pPr marL="9144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>
                <a:latin typeface="Trebuchet MS"/>
              </a:rPr>
              <a:t>Using all cores may not produce faster code, but not because of </a:t>
            </a:r>
            <a:r>
              <a:rPr lang="en-US" sz="1600" err="1">
                <a:latin typeface="Trebuchet MS"/>
              </a:rPr>
              <a:t>Numba</a:t>
            </a:r>
            <a:endParaRPr lang="en-US" sz="1600">
              <a:latin typeface="Trebuchet MS"/>
            </a:endParaRP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>
                <a:latin typeface="Trebuchet MS"/>
              </a:rPr>
              <a:t>The @jit decorator is a good place to start using </a:t>
            </a:r>
            <a:r>
              <a:rPr lang="en-US" sz="1800" err="1">
                <a:latin typeface="Trebuchet MS"/>
              </a:rPr>
              <a:t>Numba</a:t>
            </a:r>
            <a:endParaRPr lang="en-US" sz="1800">
              <a:latin typeface="Trebuchet MS"/>
            </a:endParaRPr>
          </a:p>
          <a:p>
            <a:pPr marL="9144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/>
              <a:t>Limited to CPUs only </a:t>
            </a:r>
            <a:r>
              <a:rPr lang="en-US" sz="1600">
                <a:sym typeface="Wingdings" panose="05000000000000000000" pitchFamily="2" charset="2"/>
              </a:rPr>
              <a:t></a:t>
            </a:r>
            <a:endParaRPr lang="en-US" sz="160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8E645D-6F38-4E0C-933B-518508B258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3193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D85EB1-1EA0-40C6-84E1-45554B174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CPU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C70879-B475-42CB-BE1B-373387B84E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6750" y="2103035"/>
            <a:ext cx="9948672" cy="3718925"/>
          </a:xfrm>
        </p:spPr>
        <p:txBody>
          <a:bodyPr/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>
                <a:latin typeface="Trebuchet MS"/>
              </a:rPr>
              <a:t>@vectorize  is a decorator for handling arrays but writing Python code as if it were operating on scalars</a:t>
            </a:r>
          </a:p>
          <a:p>
            <a:pPr marL="9144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/>
              <a:t>Data is returned like C code</a:t>
            </a:r>
          </a:p>
          <a:p>
            <a:pPr marL="9144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>
                <a:latin typeface="Trebuchet MS"/>
              </a:rPr>
              <a:t>A type signature is optional (pay attention to the </a:t>
            </a:r>
            <a:r>
              <a:rPr lang="en-US" sz="1600" err="1">
                <a:latin typeface="Trebuchet MS"/>
              </a:rPr>
              <a:t>Numba</a:t>
            </a:r>
            <a:r>
              <a:rPr lang="en-US" sz="1600">
                <a:latin typeface="Trebuchet MS"/>
              </a:rPr>
              <a:t> compilers – this can explain performance differences)</a:t>
            </a:r>
          </a:p>
          <a:p>
            <a:pPr marL="9144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/>
              <a:t>You can write a type signature for each input data type you expect to use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>
                <a:latin typeface="Trebuchet MS"/>
              </a:rPr>
              <a:t>Numba can compile Python+CUDA code (</a:t>
            </a:r>
            <a:r>
              <a:rPr lang="en-US" sz="1800" b="1" u="sng">
                <a:latin typeface="Trebuchet MS"/>
              </a:rPr>
              <a:t>you don’t have to learn CUDA</a:t>
            </a:r>
            <a:r>
              <a:rPr lang="en-US" sz="1800">
                <a:latin typeface="Trebuchet MS"/>
              </a:rPr>
              <a:t>!)</a:t>
            </a:r>
          </a:p>
          <a:p>
            <a:pPr marL="914400" lvl="1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>
                <a:latin typeface="Trebuchet MS"/>
              </a:rPr>
              <a:t>Bring on GPUs!!!</a:t>
            </a:r>
            <a:endParaRPr lang="en-US" sz="160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8E645D-6F38-4E0C-933B-518508B258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3447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BC7A3B28-8488-437C-BACF-3222BCFD93F2}"/>
              </a:ext>
            </a:extLst>
          </p:cNvPr>
          <p:cNvSpPr txBox="1">
            <a:spLocks/>
          </p:cNvSpPr>
          <p:nvPr/>
        </p:nvSpPr>
        <p:spPr>
          <a:xfrm>
            <a:off x="3767959" y="2802561"/>
            <a:ext cx="6983167" cy="1364705"/>
          </a:xfrm>
          <a:prstGeom prst="rect">
            <a:avLst/>
          </a:prstGeom>
        </p:spPr>
        <p:txBody>
          <a:bodyPr/>
          <a:lstStyle>
            <a:lvl1pPr marL="0" indent="0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None/>
              <a:defRPr sz="1800" b="0">
                <a:solidFill>
                  <a:schemeClr val="bg1"/>
                </a:solidFill>
                <a:latin typeface="Trebuchet MS" pitchFamily="34" charset="0"/>
                <a:ea typeface="+mn-ea"/>
                <a:cs typeface="+mn-cs"/>
              </a:defRPr>
            </a:lvl1pPr>
            <a:lvl2pPr marL="571500" indent="0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None/>
              <a:defRPr sz="1600" b="0">
                <a:solidFill>
                  <a:schemeClr val="bg1"/>
                </a:solidFill>
                <a:latin typeface="Trebuchet MS" pitchFamily="34" charset="0"/>
              </a:defRPr>
            </a:lvl2pPr>
            <a:lvl3pPr marL="1089025" indent="0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None/>
              <a:defRPr sz="1400" b="0">
                <a:solidFill>
                  <a:schemeClr val="bg1"/>
                </a:solidFill>
                <a:latin typeface="Trebuchet MS" pitchFamily="34" charset="0"/>
              </a:defRPr>
            </a:lvl3pPr>
            <a:lvl4pPr marL="1774825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bg1"/>
                </a:solidFill>
                <a:latin typeface="+mn-lt"/>
              </a:defRPr>
            </a:lvl4pPr>
            <a:lvl5pPr marL="2117725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5pPr>
            <a:lvl6pPr marL="25749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6pPr>
            <a:lvl7pPr marL="30321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7pPr>
            <a:lvl8pPr marL="34893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8pPr>
            <a:lvl9pPr marL="39465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9pPr>
          </a:lstStyle>
          <a:p>
            <a:pPr defTabSz="914400"/>
            <a:r>
              <a:rPr lang="en-US" sz="3200" b="1" kern="0">
                <a:solidFill>
                  <a:schemeClr val="tx1"/>
                </a:solidFill>
              </a:rPr>
              <a:t>Example 1:</a:t>
            </a:r>
          </a:p>
          <a:p>
            <a:pPr defTabSz="914400"/>
            <a:r>
              <a:rPr lang="en-US" sz="3200" b="1" kern="0">
                <a:solidFill>
                  <a:schemeClr val="tx1"/>
                </a:solidFill>
              </a:rPr>
              <a:t>Simple Python Example for GPU</a:t>
            </a:r>
          </a:p>
        </p:txBody>
      </p:sp>
    </p:spTree>
    <p:extLst>
      <p:ext uri="{BB962C8B-B14F-4D97-AF65-F5344CB8AC3E}">
        <p14:creationId xmlns:p14="http://schemas.microsoft.com/office/powerpoint/2010/main" val="1597063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D85EB1-1EA0-40C6-84E1-45554B174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GPU 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C70879-B475-42CB-BE1B-373387B84E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6750" y="2103035"/>
            <a:ext cx="9948672" cy="3718925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err="1">
                <a:latin typeface="Trebuchet MS"/>
              </a:rPr>
              <a:t>Numba</a:t>
            </a:r>
            <a:r>
              <a:rPr lang="en-US" sz="1800">
                <a:latin typeface="Trebuchet MS"/>
              </a:rPr>
              <a:t> can compile for NVIDIA GPUs!</a:t>
            </a:r>
          </a:p>
          <a:p>
            <a:pPr marL="914400" lvl="1" indent="-342900">
              <a:buFont typeface="Arial" panose="020B0604020202020204" pitchFamily="34" charset="0"/>
              <a:buChar char="•"/>
            </a:pPr>
            <a:r>
              <a:rPr lang="en-US" sz="1600">
                <a:latin typeface="Trebuchet MS"/>
              </a:rPr>
              <a:t>Can use the @vectorize decorator</a:t>
            </a:r>
          </a:p>
          <a:p>
            <a:pPr marL="914400" lvl="1" indent="-342900">
              <a:buFont typeface="Arial" panose="020B0604020202020204" pitchFamily="34" charset="0"/>
              <a:buChar char="•"/>
            </a:pPr>
            <a:r>
              <a:rPr lang="en-US" sz="1600">
                <a:latin typeface="Trebuchet MS"/>
              </a:rPr>
              <a:t>Just use target=‘</a:t>
            </a:r>
            <a:r>
              <a:rPr lang="en-US" sz="1600" err="1">
                <a:latin typeface="Trebuchet MS"/>
              </a:rPr>
              <a:t>cuda</a:t>
            </a:r>
            <a:r>
              <a:rPr lang="en-US" sz="1600">
                <a:latin typeface="Trebuchet MS"/>
              </a:rPr>
              <a:t>’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err="1">
                <a:latin typeface="Trebuchet MS"/>
              </a:rPr>
              <a:t>Numba</a:t>
            </a:r>
            <a:r>
              <a:rPr lang="en-US" sz="1800">
                <a:latin typeface="Trebuchet MS"/>
              </a:rPr>
              <a:t> cannot handle all Python functions on the GPU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>
                <a:latin typeface="Trebuchet MS"/>
              </a:rPr>
              <a:t>Can make writing functions for the GPU easier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>
                <a:latin typeface="Trebuchet MS"/>
              </a:rPr>
              <a:t>You can dive deep and make the function code look more like CUDA</a:t>
            </a:r>
          </a:p>
          <a:p>
            <a:pPr marL="914400" lvl="1" indent="-342900">
              <a:buFont typeface="Arial" panose="020B0604020202020204" pitchFamily="34" charset="0"/>
              <a:buChar char="•"/>
            </a:pPr>
            <a:r>
              <a:rPr lang="en-US" sz="1600">
                <a:latin typeface="Trebuchet MS"/>
              </a:rPr>
              <a:t>Need to understand more about CUDA programming</a:t>
            </a:r>
          </a:p>
          <a:p>
            <a:pPr marL="914400" lvl="1" indent="-342900">
              <a:buFont typeface="Arial" panose="020B0604020202020204" pitchFamily="34" charset="0"/>
              <a:buChar char="•"/>
            </a:pPr>
            <a:r>
              <a:rPr lang="en-US" sz="1600">
                <a:latin typeface="Trebuchet MS"/>
                <a:hlinkClick r:id="rId2"/>
              </a:rPr>
              <a:t>https://numba.pydata.org/numba-doc/dev/cuda/kernels.html</a:t>
            </a:r>
            <a:endParaRPr lang="en-US" sz="1600">
              <a:hlinkClick r:id="rId2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8E645D-6F38-4E0C-933B-518508B258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5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C7344A67-0B19-4F54-B8B6-155BC1CA66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4230" y="2034176"/>
            <a:ext cx="3813717" cy="1997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3019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D85EB1-1EA0-40C6-84E1-45554B174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Allowed Numba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C70879-B475-42CB-BE1B-373387B84E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6750" y="2103035"/>
            <a:ext cx="9948672" cy="3718925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>
                <a:latin typeface="Trebuchet MS"/>
              </a:rPr>
              <a:t>Allowed statements/functions:</a:t>
            </a:r>
          </a:p>
          <a:p>
            <a:pPr marL="914400" lvl="1" indent="-342900">
              <a:buFont typeface="Arial" panose="020B0604020202020204" pitchFamily="34" charset="0"/>
              <a:buChar char="•"/>
            </a:pPr>
            <a:r>
              <a:rPr lang="en-US" sz="1600">
                <a:latin typeface="Courier New"/>
                <a:cs typeface="Courier New"/>
              </a:rPr>
              <a:t>if/</a:t>
            </a:r>
            <a:r>
              <a:rPr lang="en-US" sz="1600" err="1">
                <a:latin typeface="Courier New"/>
                <a:cs typeface="Courier New"/>
              </a:rPr>
              <a:t>elif</a:t>
            </a:r>
            <a:r>
              <a:rPr lang="en-US" sz="1600">
                <a:latin typeface="Courier New"/>
                <a:cs typeface="Courier New"/>
              </a:rPr>
              <a:t>/else</a:t>
            </a:r>
          </a:p>
          <a:p>
            <a:pPr marL="914400" lvl="1" indent="-342900">
              <a:buFont typeface="Arial" panose="020B0604020202020204" pitchFamily="34" charset="0"/>
              <a:buChar char="•"/>
            </a:pPr>
            <a:r>
              <a:rPr lang="en-US" sz="1600">
                <a:latin typeface="Courier New"/>
                <a:cs typeface="Courier New"/>
              </a:rPr>
              <a:t>while</a:t>
            </a:r>
            <a:r>
              <a:rPr lang="en-US" sz="1600">
                <a:latin typeface="Trebuchet MS"/>
              </a:rPr>
              <a:t> and </a:t>
            </a:r>
            <a:r>
              <a:rPr lang="en-US" sz="1600">
                <a:latin typeface="Courier New"/>
                <a:cs typeface="Courier New"/>
              </a:rPr>
              <a:t>for</a:t>
            </a:r>
            <a:r>
              <a:rPr lang="en-US" sz="1600">
                <a:latin typeface="Trebuchet MS"/>
              </a:rPr>
              <a:t> loops</a:t>
            </a:r>
          </a:p>
          <a:p>
            <a:pPr marL="914400" lvl="1" indent="-342900">
              <a:buFont typeface="Arial" panose="020B0604020202020204" pitchFamily="34" charset="0"/>
              <a:buChar char="•"/>
            </a:pPr>
            <a:r>
              <a:rPr lang="en-US" sz="1600">
                <a:latin typeface="Trebuchet MS"/>
              </a:rPr>
              <a:t>Basic math operators</a:t>
            </a:r>
          </a:p>
          <a:p>
            <a:pPr marL="914400" lvl="1" indent="-342900">
              <a:buFont typeface="Arial" panose="020B0604020202020204" pitchFamily="34" charset="0"/>
              <a:buChar char="•"/>
            </a:pPr>
            <a:r>
              <a:rPr lang="en-US" sz="1600">
                <a:latin typeface="Trebuchet MS"/>
              </a:rPr>
              <a:t>Selected functions from the math and </a:t>
            </a:r>
            <a:r>
              <a:rPr lang="en-US" sz="1600" err="1">
                <a:latin typeface="Trebuchet MS"/>
              </a:rPr>
              <a:t>cmath</a:t>
            </a:r>
            <a:r>
              <a:rPr lang="en-US" sz="1600">
                <a:latin typeface="Trebuchet MS"/>
              </a:rPr>
              <a:t> modules</a:t>
            </a:r>
          </a:p>
          <a:p>
            <a:pPr marL="914400" lvl="1" indent="-342900">
              <a:buFont typeface="Arial" panose="020B0604020202020204" pitchFamily="34" charset="0"/>
              <a:buChar char="•"/>
            </a:pPr>
            <a:r>
              <a:rPr lang="en-US" sz="1600">
                <a:latin typeface="Trebuchet MS"/>
              </a:rPr>
              <a:t>Tuples</a:t>
            </a:r>
          </a:p>
          <a:p>
            <a:pPr marL="914400" lvl="1" indent="-342900">
              <a:buFont typeface="Arial" panose="020B0604020202020204" pitchFamily="34" charset="0"/>
              <a:buChar char="•"/>
            </a:pPr>
            <a:r>
              <a:rPr lang="en-US" sz="1600">
                <a:latin typeface="Trebuchet MS"/>
              </a:rPr>
              <a:t>int, float, complex, bool, None, tuple</a:t>
            </a:r>
            <a:endParaRPr lang="en-US" sz="16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>
                <a:latin typeface="Trebuchet MS"/>
                <a:hlinkClick r:id="rId2"/>
              </a:rPr>
              <a:t>http://numba.pydata.org/numba-doc/latest/cuda/cudapysupported.html</a:t>
            </a:r>
            <a:r>
              <a:rPr lang="en-US" sz="1800">
                <a:latin typeface="Trebuchet MS"/>
              </a:rPr>
              <a:t> </a:t>
            </a:r>
            <a:endParaRPr lang="en-US" sz="180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8E645D-6F38-4E0C-933B-518508B258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(WARNING: It’s not everything)</a:t>
            </a:r>
          </a:p>
        </p:txBody>
      </p:sp>
    </p:spTree>
    <p:extLst>
      <p:ext uri="{BB962C8B-B14F-4D97-AF65-F5344CB8AC3E}">
        <p14:creationId xmlns:p14="http://schemas.microsoft.com/office/powerpoint/2010/main" val="23262294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864C6-5F76-4AE2-BA49-B58ECEA89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@Vectorize NV GPU Target Example</a:t>
            </a:r>
          </a:p>
        </p:txBody>
      </p:sp>
      <p:sp>
        <p:nvSpPr>
          <p:cNvPr id="5" name="Rounded Rectangle 6">
            <a:extLst>
              <a:ext uri="{FF2B5EF4-FFF2-40B4-BE49-F238E27FC236}">
                <a16:creationId xmlns:a16="http://schemas.microsoft.com/office/drawing/2014/main" id="{7ECC6877-325C-403F-A7D2-9CAF369C4FEA}"/>
              </a:ext>
            </a:extLst>
          </p:cNvPr>
          <p:cNvSpPr/>
          <p:nvPr/>
        </p:nvSpPr>
        <p:spPr>
          <a:xfrm>
            <a:off x="221811" y="1280830"/>
            <a:ext cx="6500430" cy="4677037"/>
          </a:xfrm>
          <a:prstGeom prst="roundRect">
            <a:avLst>
              <a:gd name="adj" fmla="val 6630"/>
            </a:avLst>
          </a:prstGeom>
          <a:solidFill>
            <a:schemeClr val="bg2">
              <a:lumMod val="20000"/>
              <a:lumOff val="80000"/>
            </a:schemeClr>
          </a:solidFill>
          <a:ln w="38100">
            <a:solidFill>
              <a:srgbClr val="73B9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33" tIns="45716" rIns="91433" bIns="45716" rtlCol="0" anchor="ctr"/>
          <a:lstStyle/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as np</a:t>
            </a: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 time import 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perf_counter</a:t>
            </a:r>
            <a:endParaRPr lang="en-US" sz="12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numba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import vectorize</a:t>
            </a:r>
          </a:p>
          <a:p>
            <a:pPr lvl="0"/>
            <a:endParaRPr lang="en-US" sz="12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2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@vectorize(['float32(float32, float32)'], target='</a:t>
            </a:r>
            <a:r>
              <a:rPr lang="en-US" sz="120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cuda</a:t>
            </a:r>
            <a:r>
              <a:rPr lang="en-US" sz="12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')</a:t>
            </a: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 Add(a, b):</a:t>
            </a: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return a + b</a:t>
            </a: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end def</a:t>
            </a:r>
          </a:p>
          <a:p>
            <a:pPr lvl="0"/>
            <a:endParaRPr lang="en-US" sz="12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Initialize arrays</a:t>
            </a: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 = 100000000</a:t>
            </a: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 = 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np.ones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(N, 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dtype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=np.float32)</a:t>
            </a: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 = 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np.ones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A.shape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dtype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A.dtype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 = 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np.empty_like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(A, 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dtype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A.dtype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0"/>
            <a:endParaRPr lang="en-US" sz="12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Add arrays on CPU</a:t>
            </a:r>
          </a:p>
          <a:p>
            <a:pPr lvl="0"/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start_time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perf_counter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 )</a:t>
            </a: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 = Add(A, B)</a:t>
            </a:r>
          </a:p>
          <a:p>
            <a:pPr lvl="0"/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stop_time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perf_counter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 )</a:t>
            </a:r>
          </a:p>
          <a:p>
            <a:pPr lvl="0"/>
            <a:endParaRPr lang="en-US" sz="12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print(C)</a:t>
            </a: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print('')</a:t>
            </a: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print('    Elapsed wall clock time = %g seconds.' % (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stop_time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 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start_time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)</a:t>
            </a: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print('')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42456002-AB85-4051-AD56-36B05BC742F3}"/>
              </a:ext>
            </a:extLst>
          </p:cNvPr>
          <p:cNvSpPr txBox="1">
            <a:spLocks/>
          </p:cNvSpPr>
          <p:nvPr/>
        </p:nvSpPr>
        <p:spPr bwMode="auto">
          <a:xfrm>
            <a:off x="6983427" y="1416569"/>
            <a:ext cx="3989373" cy="44670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None/>
              <a:defRPr sz="2000" b="0">
                <a:solidFill>
                  <a:schemeClr val="bg1"/>
                </a:solidFill>
                <a:latin typeface="Trebuchet MS" pitchFamily="34" charset="0"/>
                <a:ea typeface="+mn-ea"/>
                <a:cs typeface="+mn-cs"/>
              </a:defRPr>
            </a:lvl1pPr>
            <a:lvl2pPr marL="571500" indent="0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None/>
              <a:defRPr sz="1800" b="0">
                <a:solidFill>
                  <a:schemeClr val="bg1"/>
                </a:solidFill>
                <a:latin typeface="Trebuchet MS" pitchFamily="34" charset="0"/>
              </a:defRPr>
            </a:lvl2pPr>
            <a:lvl3pPr marL="1089025" indent="0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None/>
              <a:defRPr sz="1600" b="0">
                <a:solidFill>
                  <a:schemeClr val="bg1"/>
                </a:solidFill>
                <a:latin typeface="Trebuchet MS" pitchFamily="34" charset="0"/>
              </a:defRPr>
            </a:lvl3pPr>
            <a:lvl4pPr marL="1774825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  <a:latin typeface="+mn-lt"/>
              </a:defRPr>
            </a:lvl4pPr>
            <a:lvl5pPr marL="2117725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5pPr>
            <a:lvl6pPr marL="25749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6pPr>
            <a:lvl7pPr marL="30321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7pPr>
            <a:lvl8pPr marL="34893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8pPr>
            <a:lvl9pPr marL="39465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9pPr>
          </a:lstStyle>
          <a:p>
            <a:pPr marL="342900" indent="-342900" defTabSz="91440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600" kern="0"/>
              <a:t>Reminder of “targets” for vectorize</a:t>
            </a:r>
          </a:p>
          <a:p>
            <a:pPr marL="914400" lvl="1" indent="-342900" defTabSz="91440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400" kern="0"/>
              <a:t>Target=‘</a:t>
            </a:r>
            <a:r>
              <a:rPr lang="en-US" sz="1400" kern="0" err="1"/>
              <a:t>cpu</a:t>
            </a:r>
            <a:r>
              <a:rPr lang="en-US" sz="1400" kern="0"/>
              <a:t>’   Single-threaded CPU</a:t>
            </a:r>
          </a:p>
          <a:p>
            <a:pPr marL="914400" lvl="1" indent="-342900" defTabSz="91440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400" kern="0"/>
              <a:t>Target=‘parallel’   Multi-core CPU</a:t>
            </a:r>
          </a:p>
          <a:p>
            <a:pPr marL="914400" lvl="1" indent="-342900" defTabSz="91440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400" kern="0"/>
              <a:t>Target=‘</a:t>
            </a:r>
            <a:r>
              <a:rPr lang="en-US" sz="1400" kern="0" err="1"/>
              <a:t>cuda</a:t>
            </a:r>
            <a:r>
              <a:rPr lang="en-US" sz="1400" kern="0"/>
              <a:t>’     NVIDIA GPU</a:t>
            </a:r>
          </a:p>
          <a:p>
            <a:pPr marL="342900" indent="-342900" defTabSz="91440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600" kern="0"/>
              <a:t>This example targets the NVIDIA GPU</a:t>
            </a:r>
          </a:p>
          <a:p>
            <a:pPr marL="342900" indent="-342900" defTabSz="91440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600" kern="0"/>
              <a:t>Simplest way to compile functions that run on the GPU</a:t>
            </a:r>
          </a:p>
          <a:p>
            <a:pPr marL="914400" lvl="1" indent="-342900" defTabSz="91440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400" kern="0"/>
              <a:t>Everything stays as </a:t>
            </a:r>
            <a:r>
              <a:rPr lang="en-US" sz="1400" kern="0" err="1"/>
              <a:t>Numpy</a:t>
            </a:r>
            <a:r>
              <a:rPr lang="en-US" sz="1400" kern="0"/>
              <a:t> arrays or scalars</a:t>
            </a:r>
          </a:p>
          <a:p>
            <a:pPr marL="914400" lvl="1" indent="-342900" defTabSz="91440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400" kern="0"/>
              <a:t>Python code stays the same (make sure you only have one return variable)</a:t>
            </a:r>
          </a:p>
          <a:p>
            <a:pPr marL="914400" lvl="1" indent="-342900" defTabSz="91440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endParaRPr lang="en-US" sz="1400" kern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EECE983-894E-4655-816A-1FEBEEDE8688}"/>
              </a:ext>
            </a:extLst>
          </p:cNvPr>
          <p:cNvSpPr txBox="1"/>
          <p:nvPr/>
        </p:nvSpPr>
        <p:spPr>
          <a:xfrm>
            <a:off x="5823039" y="1383799"/>
            <a:ext cx="898003" cy="424732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2400">
                <a:solidFill>
                  <a:srgbClr val="FF0000"/>
                </a:solidFill>
                <a:latin typeface="Trebuchet MS"/>
              </a:rPr>
              <a:t>1.3.1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7368551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2834A9-8B15-47AE-9D3E-588D3DF72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happened?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FBB3FB-D16E-42FD-A7B0-C0303D01E1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/>
              <a:t>Compiled a CUDA kernel when first used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/>
              <a:t>Allocated GPU memory for the input(s) and the output (one return variable is allowed)</a:t>
            </a:r>
          </a:p>
          <a:p>
            <a:pPr marL="914400" lvl="1" indent="-342900">
              <a:buFont typeface="Arial" panose="020B0604020202020204" pitchFamily="34" charset="0"/>
              <a:buChar char="•"/>
            </a:pPr>
            <a:r>
              <a:rPr lang="en-US" sz="1600"/>
              <a:t>Also any intermediate variables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/>
              <a:t>Copied the input data to the GPU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/>
              <a:t>Executed the CUDA kernel with the correct kernel dimensions given the input sizes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/>
              <a:t>Copied the results back from the GPU to the CPU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/>
              <a:t>Returned the result as a NumPy object on the host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D9F014-0202-4D02-A936-DD0C16DAC6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2585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2834A9-8B15-47AE-9D3E-588D3DF72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@</a:t>
            </a:r>
            <a:r>
              <a:rPr lang="en-US" err="1"/>
              <a:t>cuda.jit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FBB3FB-D16E-42FD-A7B0-C0303D01E1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>
                <a:latin typeface="Trebuchet MS"/>
              </a:rPr>
              <a:t>You might be tempted to use this decorator right away – be careful</a:t>
            </a:r>
          </a:p>
          <a:p>
            <a:pPr marL="914400" lvl="1" indent="-342900">
              <a:buFont typeface="Arial" panose="020B0604020202020204" pitchFamily="34" charset="0"/>
              <a:buChar char="•"/>
            </a:pPr>
            <a:r>
              <a:rPr lang="en-US" sz="1800">
                <a:latin typeface="Trebuchet MS"/>
              </a:rPr>
              <a:t>You must explicitly write loops</a:t>
            </a:r>
          </a:p>
          <a:p>
            <a:pPr marL="1431925" lvl="2" indent="-342900">
              <a:buFont typeface="Arial" panose="020B0604020202020204" pitchFamily="34" charset="0"/>
              <a:buChar char="•"/>
            </a:pPr>
            <a:r>
              <a:rPr lang="en-US" sz="1700">
                <a:latin typeface="Trebuchet MS"/>
              </a:rPr>
              <a:t>Everything passed in/out of the function is a NumPy array – even scalars</a:t>
            </a:r>
          </a:p>
          <a:p>
            <a:pPr marL="1431925" lvl="2" indent="-342900">
              <a:buFont typeface="Arial" panose="020B0604020202020204" pitchFamily="34" charset="0"/>
              <a:buChar char="•"/>
            </a:pPr>
            <a:r>
              <a:rPr lang="en-US" sz="1700">
                <a:latin typeface="Trebuchet MS"/>
              </a:rPr>
              <a:t>Can still define local scalars in the function (e.g. loop counters)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>
                <a:latin typeface="Trebuchet MS"/>
              </a:rPr>
              <a:t>A bit more work than @vectorize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>
                <a:latin typeface="Trebuchet MS"/>
              </a:rPr>
              <a:t>Can simply use </a:t>
            </a:r>
            <a:r>
              <a:rPr lang="en-US" sz="2000">
                <a:latin typeface="Courier New"/>
                <a:cs typeface="Courier New"/>
              </a:rPr>
              <a:t>@cuda.jit</a:t>
            </a:r>
            <a:r>
              <a:rPr lang="en-US" sz="2000">
                <a:latin typeface="Trebuchet MS"/>
              </a:rPr>
              <a:t> or write CUDA kernels in Python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>
                <a:latin typeface="Trebuchet MS"/>
              </a:rPr>
              <a:t>For today, we’ll just use </a:t>
            </a:r>
            <a:r>
              <a:rPr lang="en-US" sz="2000">
                <a:latin typeface="Courier New"/>
                <a:cs typeface="Courier New"/>
              </a:rPr>
              <a:t>@cuda.jit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D9F014-0202-4D02-A936-DD0C16DAC6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3229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864C6-5F76-4AE2-BA49-B58ECEA896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348" y="85484"/>
            <a:ext cx="9976104" cy="590931"/>
          </a:xfrm>
        </p:spPr>
        <p:txBody>
          <a:bodyPr/>
          <a:lstStyle/>
          <a:p>
            <a:r>
              <a:rPr lang="en-US"/>
              <a:t>@</a:t>
            </a:r>
            <a:r>
              <a:rPr lang="en-US" err="1"/>
              <a:t>cuda.jit</a:t>
            </a:r>
            <a:r>
              <a:rPr lang="en-US"/>
              <a:t> example </a:t>
            </a:r>
          </a:p>
        </p:txBody>
      </p:sp>
      <p:sp>
        <p:nvSpPr>
          <p:cNvPr id="5" name="Rounded Rectangle 6">
            <a:extLst>
              <a:ext uri="{FF2B5EF4-FFF2-40B4-BE49-F238E27FC236}">
                <a16:creationId xmlns:a16="http://schemas.microsoft.com/office/drawing/2014/main" id="{7ECC6877-325C-403F-A7D2-9CAF369C4FEA}"/>
              </a:ext>
            </a:extLst>
          </p:cNvPr>
          <p:cNvSpPr/>
          <p:nvPr/>
        </p:nvSpPr>
        <p:spPr>
          <a:xfrm>
            <a:off x="221811" y="694267"/>
            <a:ext cx="6500430" cy="5477933"/>
          </a:xfrm>
          <a:prstGeom prst="roundRect">
            <a:avLst>
              <a:gd name="adj" fmla="val 6630"/>
            </a:avLst>
          </a:prstGeom>
          <a:solidFill>
            <a:schemeClr val="bg2">
              <a:lumMod val="20000"/>
              <a:lumOff val="80000"/>
            </a:schemeClr>
          </a:solidFill>
          <a:ln w="38100">
            <a:solidFill>
              <a:srgbClr val="73B9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33" tIns="45716" rIns="91433" bIns="45716" rtlCol="0" anchor="ctr"/>
          <a:lstStyle/>
          <a:p>
            <a:pPr lvl="0"/>
            <a:r>
              <a:rPr lang="en-US" sz="11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sz="11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sz="11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as np</a:t>
            </a:r>
          </a:p>
          <a:p>
            <a:pPr lvl="0"/>
            <a:r>
              <a:rPr lang="en-US" sz="11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 time import </a:t>
            </a:r>
            <a:r>
              <a:rPr lang="en-US" sz="11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perf_counter</a:t>
            </a:r>
            <a:endParaRPr lang="en-US" sz="11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1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1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numba</a:t>
            </a:r>
            <a:r>
              <a:rPr lang="en-US" sz="11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import </a:t>
            </a:r>
            <a:r>
              <a:rPr lang="en-US" sz="11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cuda</a:t>
            </a:r>
            <a:endParaRPr lang="en-US" sz="11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endParaRPr lang="en-US" sz="11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1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sz="110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cuda.jit</a:t>
            </a:r>
            <a:endParaRPr lang="en-US" sz="110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1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 Add(a, b, c):</a:t>
            </a:r>
          </a:p>
          <a:p>
            <a:pPr lvl="0"/>
            <a:r>
              <a:rPr lang="en-US" sz="11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10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max_length</a:t>
            </a:r>
            <a:r>
              <a:rPr lang="en-US" sz="11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10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en-US" sz="11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(a)</a:t>
            </a:r>
          </a:p>
          <a:p>
            <a:pPr lvl="0"/>
            <a:r>
              <a:rPr lang="en-US" sz="11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for </a:t>
            </a:r>
            <a:r>
              <a:rPr lang="en-US" sz="110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1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 range(0, </a:t>
            </a:r>
            <a:r>
              <a:rPr lang="en-US" sz="110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max_length</a:t>
            </a:r>
            <a:r>
              <a:rPr lang="en-US" sz="11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pPr lvl="0"/>
            <a:r>
              <a:rPr lang="en-US" sz="11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c[</a:t>
            </a:r>
            <a:r>
              <a:rPr lang="en-US" sz="110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1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= a[</a:t>
            </a:r>
            <a:r>
              <a:rPr lang="en-US" sz="110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1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+ b[</a:t>
            </a:r>
            <a:r>
              <a:rPr lang="en-US" sz="110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1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pPr lvl="0"/>
            <a:r>
              <a:rPr lang="en-US" sz="11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# end for</a:t>
            </a:r>
          </a:p>
          <a:p>
            <a:pPr lvl="0"/>
            <a:r>
              <a:rPr lang="en-US" sz="11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end def</a:t>
            </a:r>
          </a:p>
          <a:p>
            <a:pPr lvl="0"/>
            <a:endParaRPr lang="en-US" sz="11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1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Initialize arrays</a:t>
            </a:r>
          </a:p>
          <a:p>
            <a:pPr lvl="0"/>
            <a:r>
              <a:rPr lang="en-US" sz="11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 = 100000</a:t>
            </a:r>
          </a:p>
          <a:p>
            <a:pPr lvl="0"/>
            <a:r>
              <a:rPr lang="en-US" sz="11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 = </a:t>
            </a:r>
            <a:r>
              <a:rPr lang="en-US" sz="110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np.ones</a:t>
            </a:r>
            <a:r>
              <a:rPr lang="en-US" sz="11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(N, </a:t>
            </a:r>
            <a:r>
              <a:rPr lang="en-US" sz="110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dtype</a:t>
            </a:r>
            <a:r>
              <a:rPr lang="en-US" sz="11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=np.float32)</a:t>
            </a:r>
          </a:p>
          <a:p>
            <a:pPr lvl="0"/>
            <a:r>
              <a:rPr lang="en-US" sz="11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 = </a:t>
            </a:r>
            <a:r>
              <a:rPr lang="en-US" sz="11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np.ones</a:t>
            </a:r>
            <a:r>
              <a:rPr lang="en-US" sz="11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1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A.shape</a:t>
            </a:r>
            <a:r>
              <a:rPr lang="en-US" sz="11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1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dtype</a:t>
            </a:r>
            <a:r>
              <a:rPr lang="en-US" sz="11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1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A.dtype</a:t>
            </a:r>
            <a:r>
              <a:rPr lang="en-US" sz="11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0"/>
            <a:r>
              <a:rPr lang="en-US" sz="11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 = </a:t>
            </a:r>
            <a:r>
              <a:rPr lang="en-US" sz="11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np.empty_like</a:t>
            </a:r>
            <a:r>
              <a:rPr lang="en-US" sz="11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(A, </a:t>
            </a:r>
            <a:r>
              <a:rPr lang="en-US" sz="11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dtype</a:t>
            </a:r>
            <a:r>
              <a:rPr lang="en-US" sz="11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1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A.dtype</a:t>
            </a:r>
            <a:r>
              <a:rPr lang="en-US" sz="11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0"/>
            <a:endParaRPr lang="en-US" sz="11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1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Add arrays on GPU</a:t>
            </a:r>
          </a:p>
          <a:p>
            <a:pPr lvl="0"/>
            <a:r>
              <a:rPr lang="en-US" sz="11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start_time</a:t>
            </a:r>
            <a:r>
              <a:rPr lang="en-US" sz="11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1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perf_counter</a:t>
            </a:r>
            <a:r>
              <a:rPr lang="en-US" sz="11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 )</a:t>
            </a:r>
          </a:p>
          <a:p>
            <a:pPr lvl="0"/>
            <a:r>
              <a:rPr lang="en-US" sz="11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Add(A, B, C)</a:t>
            </a:r>
          </a:p>
          <a:p>
            <a:pPr lvl="0"/>
            <a:r>
              <a:rPr lang="en-US" sz="11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stop_time</a:t>
            </a:r>
            <a:r>
              <a:rPr lang="en-US" sz="11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1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perf_counter</a:t>
            </a:r>
            <a:r>
              <a:rPr lang="en-US" sz="11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 )</a:t>
            </a:r>
          </a:p>
          <a:p>
            <a:pPr lvl="0"/>
            <a:endParaRPr lang="en-US" sz="11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1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print(C)</a:t>
            </a:r>
          </a:p>
          <a:p>
            <a:pPr lvl="0"/>
            <a:r>
              <a:rPr lang="en-US" sz="11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print('')</a:t>
            </a:r>
          </a:p>
          <a:p>
            <a:pPr lvl="0"/>
            <a:r>
              <a:rPr lang="en-US" sz="11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print('    Elapsed wall clock time = %g seconds.' % (</a:t>
            </a:r>
            <a:r>
              <a:rPr lang="en-US" sz="11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stop_time</a:t>
            </a:r>
            <a:r>
              <a:rPr lang="en-US" sz="11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 </a:t>
            </a:r>
            <a:r>
              <a:rPr lang="en-US" sz="11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start_time</a:t>
            </a:r>
            <a:r>
              <a:rPr lang="en-US" sz="11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)</a:t>
            </a:r>
          </a:p>
          <a:p>
            <a:pPr lvl="0"/>
            <a:r>
              <a:rPr lang="en-US" sz="11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print('')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42456002-AB85-4051-AD56-36B05BC742F3}"/>
              </a:ext>
            </a:extLst>
          </p:cNvPr>
          <p:cNvSpPr txBox="1">
            <a:spLocks/>
          </p:cNvSpPr>
          <p:nvPr/>
        </p:nvSpPr>
        <p:spPr bwMode="auto">
          <a:xfrm>
            <a:off x="6983427" y="829733"/>
            <a:ext cx="3989373" cy="50539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None/>
              <a:defRPr sz="2000" b="0">
                <a:solidFill>
                  <a:schemeClr val="bg1"/>
                </a:solidFill>
                <a:latin typeface="Trebuchet MS" pitchFamily="34" charset="0"/>
                <a:ea typeface="+mn-ea"/>
                <a:cs typeface="+mn-cs"/>
              </a:defRPr>
            </a:lvl1pPr>
            <a:lvl2pPr marL="571500" indent="0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None/>
              <a:defRPr sz="1800" b="0">
                <a:solidFill>
                  <a:schemeClr val="bg1"/>
                </a:solidFill>
                <a:latin typeface="Trebuchet MS" pitchFamily="34" charset="0"/>
              </a:defRPr>
            </a:lvl2pPr>
            <a:lvl3pPr marL="1089025" indent="0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None/>
              <a:defRPr sz="1600" b="0">
                <a:solidFill>
                  <a:schemeClr val="bg1"/>
                </a:solidFill>
                <a:latin typeface="Trebuchet MS" pitchFamily="34" charset="0"/>
              </a:defRPr>
            </a:lvl3pPr>
            <a:lvl4pPr marL="1774825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  <a:latin typeface="+mn-lt"/>
              </a:defRPr>
            </a:lvl4pPr>
            <a:lvl5pPr marL="2117725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5pPr>
            <a:lvl6pPr marL="25749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6pPr>
            <a:lvl7pPr marL="30321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7pPr>
            <a:lvl8pPr marL="34893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8pPr>
            <a:lvl9pPr marL="39465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9pPr>
          </a:lstStyle>
          <a:p>
            <a:pPr marL="342900" indent="-342900" defTabSz="91440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800" kern="0">
                <a:latin typeface="Trebuchet MS"/>
              </a:rPr>
              <a:t>Gets you closer to “CUDA” coding</a:t>
            </a:r>
          </a:p>
          <a:p>
            <a:pPr marL="914400" lvl="1" indent="-342900" defTabSz="91440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600" kern="0">
                <a:latin typeface="Trebuchet MS"/>
                <a:ea typeface="MS PGothic"/>
              </a:rPr>
              <a:t>More flexibility</a:t>
            </a:r>
          </a:p>
          <a:p>
            <a:pPr marL="914400" lvl="1" indent="-342900" defTabSz="91440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600" kern="0">
                <a:latin typeface="Trebuchet MS"/>
                <a:ea typeface="MS PGothic"/>
              </a:rPr>
              <a:t>Theoretically better performance</a:t>
            </a:r>
          </a:p>
          <a:p>
            <a:pPr marL="342900" indent="-342900" defTabSz="91440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800" kern="0">
                <a:latin typeface="Trebuchet MS"/>
              </a:rPr>
              <a:t>Some code changes are required</a:t>
            </a:r>
          </a:p>
          <a:p>
            <a:pPr marL="914400" lvl="1" indent="-342900" defTabSz="91440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600" kern="0">
                <a:latin typeface="Trebuchet MS"/>
                <a:ea typeface="MS PGothic"/>
              </a:rPr>
              <a:t>Everything needs to be a </a:t>
            </a:r>
            <a:r>
              <a:rPr lang="en-US" sz="1600" kern="0" err="1">
                <a:latin typeface="Trebuchet MS"/>
                <a:ea typeface="MS PGothic"/>
              </a:rPr>
              <a:t>Numpy</a:t>
            </a:r>
            <a:r>
              <a:rPr lang="en-US" sz="1600" kern="0">
                <a:latin typeface="Trebuchet MS"/>
                <a:ea typeface="MS PGothic"/>
              </a:rPr>
              <a:t> variable</a:t>
            </a:r>
          </a:p>
          <a:p>
            <a:pPr marL="914400" lvl="1" indent="-342900" defTabSz="91440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600" kern="0">
                <a:latin typeface="Trebuchet MS"/>
                <a:ea typeface="MS PGothic"/>
              </a:rPr>
              <a:t>Scalars are ndarrays of size 1</a:t>
            </a:r>
          </a:p>
          <a:p>
            <a:pPr marL="914400" lvl="1" indent="-342900" defTabSz="91440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600" kern="0">
                <a:latin typeface="Trebuchet MS"/>
                <a:ea typeface="MS PGothic"/>
              </a:rPr>
              <a:t>“Return” variables are part of function call (like C code)</a:t>
            </a:r>
          </a:p>
          <a:p>
            <a:pPr marL="342900" indent="-342900" defTabSz="91440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800" kern="0">
                <a:latin typeface="Trebuchet MS"/>
              </a:rPr>
              <a:t>Data is passed through the function (as often seen in C, Fortran codes)</a:t>
            </a:r>
          </a:p>
          <a:p>
            <a:pPr marL="914400" lvl="1" indent="-342900" defTabSz="91440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endParaRPr lang="en-US" sz="1600" kern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5B20A8-DCAA-45F5-962D-8BE28C4AC838}"/>
              </a:ext>
            </a:extLst>
          </p:cNvPr>
          <p:cNvSpPr txBox="1"/>
          <p:nvPr/>
        </p:nvSpPr>
        <p:spPr>
          <a:xfrm>
            <a:off x="5796951" y="738697"/>
            <a:ext cx="898003" cy="424732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2400">
                <a:solidFill>
                  <a:srgbClr val="FF0000"/>
                </a:solidFill>
                <a:latin typeface="Trebuchet MS"/>
              </a:rPr>
              <a:t>1.3.2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3386459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7D178C9F-3154-4259-B640-A82FB133A1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7848" y="566017"/>
            <a:ext cx="7336359" cy="434261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BD8D121-B3AE-41F1-B7E1-C90C973B3ABB}"/>
              </a:ext>
            </a:extLst>
          </p:cNvPr>
          <p:cNvSpPr txBox="1"/>
          <p:nvPr/>
        </p:nvSpPr>
        <p:spPr>
          <a:xfrm>
            <a:off x="2928704" y="5253988"/>
            <a:ext cx="5480988" cy="757130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4800">
                <a:solidFill>
                  <a:schemeClr val="tx1"/>
                </a:solidFill>
                <a:latin typeface="Trebuchet MS"/>
              </a:rPr>
              <a:t>gpuhackathons.org</a:t>
            </a:r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12930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AE1BB-224A-4D60-9412-588AE89E6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@</a:t>
            </a:r>
            <a:r>
              <a:rPr lang="en-US" err="1"/>
              <a:t>Cuda.jit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4067A0-5162-4F3B-B9DA-FCF36E2A85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4628" y="1339806"/>
            <a:ext cx="9981855" cy="4316234"/>
          </a:xfrm>
        </p:spPr>
        <p:txBody>
          <a:bodyPr/>
          <a:lstStyle/>
          <a:p>
            <a:pPr marL="342900" indent="-34290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2000">
                <a:latin typeface="Trebuchet MS"/>
              </a:rPr>
              <a:t>@cuda.jit takes you closer to CUDA coding</a:t>
            </a:r>
          </a:p>
          <a:p>
            <a:pPr marL="914400" lvl="1" indent="-34290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800">
                <a:latin typeface="Trebuchet MS"/>
              </a:rPr>
              <a:t>More flexibility</a:t>
            </a:r>
          </a:p>
          <a:p>
            <a:pPr marL="914400" lvl="1" indent="-34290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800">
                <a:latin typeface="Trebuchet MS"/>
              </a:rPr>
              <a:t>Theoretically more performance</a:t>
            </a:r>
          </a:p>
          <a:p>
            <a:pPr marL="914400" lvl="1" indent="-34290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endParaRPr lang="en-US" sz="1800">
              <a:latin typeface="Trebuchet MS"/>
            </a:endParaRPr>
          </a:p>
          <a:p>
            <a:pPr marL="342900" indent="-34290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2000">
                <a:latin typeface="Trebuchet MS"/>
              </a:rPr>
              <a:t>Can control kernel launch (grid, blocks, threads)</a:t>
            </a:r>
          </a:p>
          <a:p>
            <a:pPr marL="914400" lvl="1" indent="-34290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800">
                <a:latin typeface="Trebuchet MS"/>
              </a:rPr>
              <a:t>numba.cuda.threadIdx, numba.cuda.blockDim ...</a:t>
            </a:r>
          </a:p>
          <a:p>
            <a:pPr marL="342900" indent="-34290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2000">
                <a:latin typeface="Trebuchet MS"/>
              </a:rPr>
              <a:t>Thread placement</a:t>
            </a:r>
          </a:p>
          <a:p>
            <a:pPr marL="342900" indent="-34290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2000">
                <a:latin typeface="Trebuchet MS"/>
              </a:rPr>
              <a:t>Memory Management</a:t>
            </a:r>
          </a:p>
          <a:p>
            <a:pPr marL="914400" lvl="1" indent="-34290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800">
                <a:latin typeface="Trebuchet MS"/>
              </a:rPr>
              <a:t>Three types of GPU memory:</a:t>
            </a:r>
          </a:p>
          <a:p>
            <a:pPr marL="1431925" lvl="2" indent="-34290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600">
                <a:latin typeface="Trebuchet MS"/>
              </a:rPr>
              <a:t>Global device memory (the large, relatively slow off-chip memory that’s connected to the GPU itself)</a:t>
            </a:r>
          </a:p>
          <a:p>
            <a:pPr marL="1431925" lvl="2" indent="-34290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600">
                <a:latin typeface="Trebuchet MS"/>
              </a:rPr>
              <a:t>On-chip shared memory</a:t>
            </a:r>
          </a:p>
          <a:p>
            <a:pPr marL="1431925" lvl="2" indent="-34290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600">
                <a:latin typeface="Trebuchet MS"/>
              </a:rPr>
              <a:t>Local memory</a:t>
            </a:r>
          </a:p>
          <a:p>
            <a:pPr marL="342900" indent="-34290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2000">
                <a:latin typeface="Trebuchet MS"/>
              </a:rPr>
              <a:t>Can define atomic operations</a:t>
            </a:r>
          </a:p>
          <a:p>
            <a:pPr lvl="1">
              <a:spcBef>
                <a:spcPts val="400"/>
              </a:spcBef>
              <a:spcAft>
                <a:spcPts val="400"/>
              </a:spcAft>
            </a:pPr>
            <a:endParaRPr lang="en-US" sz="1800"/>
          </a:p>
          <a:p>
            <a:pPr>
              <a:spcBef>
                <a:spcPts val="400"/>
              </a:spcBef>
              <a:spcAft>
                <a:spcPts val="400"/>
              </a:spcAft>
            </a:pP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22344826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AE1BB-224A-4D60-9412-588AE89E6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@</a:t>
            </a:r>
            <a:r>
              <a:rPr lang="en-US" err="1"/>
              <a:t>Cuda.jit</a:t>
            </a:r>
            <a:r>
              <a:rPr lang="en-US"/>
              <a:t> CODE changes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4067A0-5162-4F3B-B9DA-FCF36E2A85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>
                <a:latin typeface="Trebuchet MS"/>
              </a:rPr>
              <a:t>To use the @</a:t>
            </a:r>
            <a:r>
              <a:rPr lang="en-US" sz="1800">
                <a:latin typeface="Courier New"/>
                <a:cs typeface="Courier New"/>
              </a:rPr>
              <a:t>cuda.jit</a:t>
            </a:r>
            <a:r>
              <a:rPr lang="en-US" sz="1800">
                <a:latin typeface="Trebuchet MS"/>
              </a:rPr>
              <a:t> decorator, a few code changes need to be made</a:t>
            </a:r>
          </a:p>
          <a:p>
            <a:pPr marL="9144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>
                <a:latin typeface="Trebuchet MS"/>
              </a:rPr>
              <a:t>All loops must be explicitly written (no vectorization)</a:t>
            </a:r>
          </a:p>
          <a:p>
            <a:pPr marL="9144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>
                <a:latin typeface="Trebuchet MS"/>
              </a:rPr>
              <a:t>All variables _passed_ to/from compiled function must be created by </a:t>
            </a:r>
            <a:r>
              <a:rPr lang="en-US" sz="1600" err="1">
                <a:latin typeface="Trebuchet MS"/>
              </a:rPr>
              <a:t>Numpy</a:t>
            </a:r>
            <a:r>
              <a:rPr lang="en-US" sz="1600">
                <a:latin typeface="Trebuchet MS"/>
              </a:rPr>
              <a:t> – even scalars</a:t>
            </a:r>
          </a:p>
          <a:p>
            <a:pPr marL="1431925" lvl="2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>
                <a:latin typeface="Trebuchet MS"/>
              </a:rPr>
              <a:t>Scalars are </a:t>
            </a:r>
            <a:r>
              <a:rPr lang="en-US" sz="1400" err="1">
                <a:latin typeface="Trebuchet MS"/>
              </a:rPr>
              <a:t>Numpy</a:t>
            </a:r>
            <a:r>
              <a:rPr lang="en-US" sz="1400">
                <a:latin typeface="Trebuchet MS"/>
              </a:rPr>
              <a:t> arrays of length 1</a:t>
            </a:r>
          </a:p>
          <a:p>
            <a:pPr marL="9144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>
                <a:latin typeface="Trebuchet MS"/>
              </a:rPr>
              <a:t>Data is passed through call statement (like C code)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,Sans-Serif" panose="020B0604020202020204" pitchFamily="34" charset="0"/>
              <a:buChar char="•"/>
            </a:pPr>
            <a:r>
              <a:rPr lang="en-US" sz="1800"/>
              <a:t>Do not create data in the compiled function</a:t>
            </a:r>
          </a:p>
          <a:p>
            <a:pPr marL="914400" lvl="1" indent="-342900">
              <a:spcBef>
                <a:spcPts val="600"/>
              </a:spcBef>
              <a:spcAft>
                <a:spcPts val="600"/>
              </a:spcAft>
              <a:buFont typeface="Arial,Sans-Serif" panose="020B0604020202020204" pitchFamily="34" charset="0"/>
              <a:buChar char="•"/>
            </a:pPr>
            <a:r>
              <a:rPr lang="en-US" sz="1800"/>
              <a:t>Create arrays on host, copy them to function, modify them, copy back to host</a:t>
            </a:r>
            <a:endParaRPr lang="en-US"/>
          </a:p>
          <a:p>
            <a:pPr lvl="1">
              <a:spcBef>
                <a:spcPts val="600"/>
              </a:spcBef>
              <a:spcAft>
                <a:spcPts val="600"/>
              </a:spcAft>
            </a:pPr>
            <a:endParaRPr lang="en-US" sz="1600"/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4094676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AE1BB-224A-4D60-9412-588AE89E6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Numba</a:t>
            </a:r>
            <a:r>
              <a:rPr lang="en-US"/>
              <a:t> summary to date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4067A0-5162-4F3B-B9DA-FCF36E2A85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6750" y="1574801"/>
            <a:ext cx="9948672" cy="4247160"/>
          </a:xfrm>
        </p:spPr>
        <p:txBody>
          <a:bodyPr/>
          <a:lstStyle/>
          <a:p>
            <a:pPr marL="342900" indent="-342900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2400"/>
              <a:t>For CPUs:</a:t>
            </a:r>
          </a:p>
          <a:p>
            <a:pPr marL="914400" lvl="1" indent="-342900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1800">
                <a:latin typeface="Trebuchet MS"/>
              </a:rPr>
              <a:t>@jit  for non-element-by-element functions</a:t>
            </a:r>
          </a:p>
          <a:p>
            <a:pPr marL="1431925" lvl="2" indent="-342900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1600"/>
              <a:t>Can target single CPU or multi-core</a:t>
            </a:r>
          </a:p>
          <a:p>
            <a:pPr marL="1431925" lvl="2" indent="-342900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1600"/>
              <a:t>Python fallback</a:t>
            </a:r>
          </a:p>
          <a:p>
            <a:pPr marL="914400" lvl="1" indent="-342900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1800"/>
              <a:t>@vectorize for element-by-element operations</a:t>
            </a:r>
          </a:p>
          <a:p>
            <a:pPr marL="1431925" lvl="2" indent="-342900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1600"/>
              <a:t>Don’t have to write loops! Element-by-element</a:t>
            </a:r>
          </a:p>
          <a:p>
            <a:pPr marL="1431925" lvl="2" indent="-342900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1600"/>
              <a:t>Can target single CPU or multi-core</a:t>
            </a:r>
          </a:p>
          <a:p>
            <a:pPr marL="342900" indent="-342900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2000"/>
              <a:t>For GPUs:</a:t>
            </a:r>
          </a:p>
          <a:p>
            <a:pPr marL="914400" lvl="1" indent="-342900">
              <a:spcBef>
                <a:spcPts val="200"/>
              </a:spcBef>
              <a:spcAft>
                <a:spcPts val="200"/>
              </a:spcAft>
              <a:buFont typeface="Arial,Sans-Serif" panose="020B0604020202020204" pitchFamily="34" charset="0"/>
              <a:buChar char="•"/>
            </a:pPr>
            <a:r>
              <a:rPr lang="en-US" sz="1800">
                <a:latin typeface="Trebuchet MS"/>
              </a:rPr>
              <a:t>@cuda.jit for non element-by-element operations</a:t>
            </a:r>
          </a:p>
          <a:p>
            <a:pPr marL="1431925" lvl="2" indent="-342900">
              <a:spcBef>
                <a:spcPts val="200"/>
              </a:spcBef>
              <a:spcAft>
                <a:spcPts val="200"/>
              </a:spcAft>
              <a:buFont typeface="Arial,Sans-Serif" panose="020B0604020202020204" pitchFamily="34" charset="0"/>
              <a:buChar char="•"/>
            </a:pPr>
            <a:r>
              <a:rPr lang="en-US" sz="1800">
                <a:latin typeface="Trebuchet MS"/>
              </a:rPr>
              <a:t>Takes more work</a:t>
            </a:r>
          </a:p>
          <a:p>
            <a:pPr marL="1431925" lvl="2" indent="-342900">
              <a:spcBef>
                <a:spcPts val="200"/>
              </a:spcBef>
              <a:spcAft>
                <a:spcPts val="200"/>
              </a:spcAft>
              <a:buFont typeface="Arial,Sans-Serif" panose="020B0604020202020204" pitchFamily="34" charset="0"/>
              <a:buChar char="•"/>
            </a:pPr>
            <a:r>
              <a:rPr lang="en-US" sz="1800">
                <a:latin typeface="Trebuchet MS"/>
              </a:rPr>
              <a:t>Explicitly have to move data and write loops</a:t>
            </a:r>
          </a:p>
          <a:p>
            <a:pPr marL="1431925" lvl="2" indent="-342900">
              <a:spcBef>
                <a:spcPts val="200"/>
              </a:spcBef>
              <a:spcAft>
                <a:spcPts val="200"/>
              </a:spcAft>
              <a:buFont typeface="Arial,Sans-Serif" panose="020B0604020202020204" pitchFamily="34" charset="0"/>
              <a:buChar char="•"/>
            </a:pPr>
            <a:r>
              <a:rPr lang="en-US" sz="1800">
                <a:latin typeface="Trebuchet MS"/>
              </a:rPr>
              <a:t>Everything is a NumPy array</a:t>
            </a:r>
            <a:endParaRPr lang="en-US"/>
          </a:p>
          <a:p>
            <a:pPr marL="914400" lvl="1" indent="-342900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1800">
                <a:latin typeface="Trebuchet MS"/>
              </a:rPr>
              <a:t>@vectorize for element-by-element operations</a:t>
            </a:r>
            <a:endParaRPr lang="en-US">
              <a:latin typeface="Trebuchet MS"/>
            </a:endParaRPr>
          </a:p>
          <a:p>
            <a:pPr marL="1431925" lvl="2" indent="-342900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1600"/>
              <a:t>Same as CPU but with </a:t>
            </a:r>
            <a:r>
              <a:rPr lang="en-US" sz="1600" u="sng"/>
              <a:t>different target</a:t>
            </a:r>
            <a:r>
              <a:rPr lang="en-US" sz="1600"/>
              <a:t> (target=</a:t>
            </a:r>
            <a:r>
              <a:rPr lang="en-US" sz="1600" err="1"/>
              <a:t>cuda</a:t>
            </a:r>
            <a:r>
              <a:rPr lang="en-US" sz="1600"/>
              <a:t>)</a:t>
            </a:r>
          </a:p>
          <a:p>
            <a:pPr marL="1431925" lvl="2" indent="-342900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1600">
                <a:latin typeface="Trebuchet MS"/>
              </a:rPr>
              <a:t>Have to write a type signature for each data type</a:t>
            </a:r>
          </a:p>
          <a:p>
            <a:pPr marL="914400" lvl="1" indent="-342900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endParaRPr lang="en-US" sz="1800"/>
          </a:p>
          <a:p>
            <a:pPr>
              <a:spcBef>
                <a:spcPts val="200"/>
              </a:spcBef>
              <a:spcAft>
                <a:spcPts val="200"/>
              </a:spcAft>
            </a:pP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4358416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BC7A3B28-8488-437C-BACF-3222BCFD93F2}"/>
              </a:ext>
            </a:extLst>
          </p:cNvPr>
          <p:cNvSpPr txBox="1">
            <a:spLocks/>
          </p:cNvSpPr>
          <p:nvPr/>
        </p:nvSpPr>
        <p:spPr>
          <a:xfrm>
            <a:off x="3767959" y="2802561"/>
            <a:ext cx="6983167" cy="1364705"/>
          </a:xfrm>
          <a:prstGeom prst="rect">
            <a:avLst/>
          </a:prstGeom>
        </p:spPr>
        <p:txBody>
          <a:bodyPr/>
          <a:lstStyle>
            <a:lvl1pPr marL="0" indent="0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None/>
              <a:defRPr sz="1800" b="0">
                <a:solidFill>
                  <a:schemeClr val="bg1"/>
                </a:solidFill>
                <a:latin typeface="Trebuchet MS" pitchFamily="34" charset="0"/>
                <a:ea typeface="+mn-ea"/>
                <a:cs typeface="+mn-cs"/>
              </a:defRPr>
            </a:lvl1pPr>
            <a:lvl2pPr marL="571500" indent="0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None/>
              <a:defRPr sz="1600" b="0">
                <a:solidFill>
                  <a:schemeClr val="bg1"/>
                </a:solidFill>
                <a:latin typeface="Trebuchet MS" pitchFamily="34" charset="0"/>
              </a:defRPr>
            </a:lvl2pPr>
            <a:lvl3pPr marL="1089025" indent="0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None/>
              <a:defRPr sz="1400" b="0">
                <a:solidFill>
                  <a:schemeClr val="bg1"/>
                </a:solidFill>
                <a:latin typeface="Trebuchet MS" pitchFamily="34" charset="0"/>
              </a:defRPr>
            </a:lvl3pPr>
            <a:lvl4pPr marL="1774825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bg1"/>
                </a:solidFill>
                <a:latin typeface="+mn-lt"/>
              </a:defRPr>
            </a:lvl4pPr>
            <a:lvl5pPr marL="2117725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5pPr>
            <a:lvl6pPr marL="25749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6pPr>
            <a:lvl7pPr marL="30321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7pPr>
            <a:lvl8pPr marL="34893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8pPr>
            <a:lvl9pPr marL="39465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9pPr>
          </a:lstStyle>
          <a:p>
            <a:pPr defTabSz="914400"/>
            <a:r>
              <a:rPr lang="en-US" sz="3200" b="1" kern="0">
                <a:solidFill>
                  <a:schemeClr val="tx1"/>
                </a:solidFill>
              </a:rPr>
              <a:t>Compiling Ahead of Time</a:t>
            </a:r>
          </a:p>
        </p:txBody>
      </p:sp>
    </p:spTree>
    <p:extLst>
      <p:ext uri="{BB962C8B-B14F-4D97-AF65-F5344CB8AC3E}">
        <p14:creationId xmlns:p14="http://schemas.microsoft.com/office/powerpoint/2010/main" val="11443505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93A38-4AA7-4119-B0A6-4A10D6B77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Compiling ahead of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0EE210-EC02-4057-A416-0D56F9FC24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err="1"/>
              <a:t>Numba</a:t>
            </a:r>
            <a:r>
              <a:rPr lang="en-US" sz="2000"/>
              <a:t> is usually thought of as Just-in-Time (JIT)</a:t>
            </a:r>
          </a:p>
          <a:p>
            <a:pPr marL="8572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/>
              <a:t>Impacts runtime due to compilation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How do we do Ahead-of-Time compiling (AOT)?</a:t>
            </a:r>
          </a:p>
          <a:p>
            <a:pPr marL="8572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/>
              <a:t>AOT compilation produces a compiled extension module which does not depend on </a:t>
            </a:r>
            <a:r>
              <a:rPr lang="en-US" sz="1800" err="1"/>
              <a:t>Numba</a:t>
            </a:r>
            <a:endParaRPr lang="en-US" sz="1800"/>
          </a:p>
          <a:p>
            <a:pPr marL="1374775" lvl="2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/>
              <a:t>You can distribute the module on machines which don’t have </a:t>
            </a:r>
            <a:r>
              <a:rPr lang="en-US" sz="1600" err="1"/>
              <a:t>Numba</a:t>
            </a:r>
            <a:r>
              <a:rPr lang="en-US" sz="1600"/>
              <a:t> installed (does require NumPy)</a:t>
            </a:r>
          </a:p>
          <a:p>
            <a:pPr marL="8572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/>
              <a:t>There is no compilation overhead at runtime (but see the @</a:t>
            </a:r>
            <a:r>
              <a:rPr lang="en-US" sz="1800" err="1"/>
              <a:t>jit</a:t>
            </a:r>
            <a:r>
              <a:rPr lang="en-US" sz="1800"/>
              <a:t> cache option)</a:t>
            </a:r>
          </a:p>
          <a:p>
            <a:pPr marL="8572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/>
              <a:t>No overhead of importing </a:t>
            </a:r>
            <a:r>
              <a:rPr lang="en-US" sz="1800" err="1"/>
              <a:t>Numba</a:t>
            </a:r>
            <a:endParaRPr lang="en-US" sz="1800"/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/>
          </a:p>
          <a:p>
            <a:pPr marL="1374775" lvl="2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43374B-3B6F-433F-B0AA-AF18A03CB98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Benefits</a:t>
            </a:r>
          </a:p>
        </p:txBody>
      </p:sp>
    </p:spTree>
    <p:extLst>
      <p:ext uri="{BB962C8B-B14F-4D97-AF65-F5344CB8AC3E}">
        <p14:creationId xmlns:p14="http://schemas.microsoft.com/office/powerpoint/2010/main" val="2490614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93A38-4AA7-4119-B0A6-4A10D6B77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Compiling ahead of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0EE210-EC02-4057-A416-0D56F9FC24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AOT compilation only allows for regular functions, </a:t>
            </a:r>
            <a:r>
              <a:rPr lang="en-US" sz="2000" b="1"/>
              <a:t>not </a:t>
            </a:r>
            <a:r>
              <a:rPr lang="en-US" sz="2000" b="1" err="1"/>
              <a:t>ufuncs</a:t>
            </a:r>
            <a:endParaRPr lang="en-US" sz="2000" b="1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You must specify function signatures explicitly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Each exported function can have only one signature (but you can export several different signatures under different names)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AOT compilation produces generic code for your CPU’s architectural family (for example “x86-64”), while JIT compilation produces code optimized for your CPU model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endParaRPr lang="en-US" sz="2000"/>
          </a:p>
          <a:p>
            <a:pPr marL="857250" lvl="1" indent="-285750">
              <a:buFont typeface="Arial" panose="020B0604020202020204" pitchFamily="34" charset="0"/>
              <a:buChar char="•"/>
            </a:pPr>
            <a:endParaRPr lang="en-US" sz="2000"/>
          </a:p>
          <a:p>
            <a:pPr marL="1374775" lvl="2" indent="-285750">
              <a:buFont typeface="Arial" panose="020B0604020202020204" pitchFamily="34" charset="0"/>
              <a:buChar char="•"/>
            </a:pPr>
            <a:endParaRPr lang="en-US" sz="180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43374B-3B6F-433F-B0AA-AF18A03CB98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Limitations</a:t>
            </a:r>
          </a:p>
        </p:txBody>
      </p:sp>
    </p:spTree>
    <p:extLst>
      <p:ext uri="{BB962C8B-B14F-4D97-AF65-F5344CB8AC3E}">
        <p14:creationId xmlns:p14="http://schemas.microsoft.com/office/powerpoint/2010/main" val="7351937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93A38-4AA7-4119-B0A6-4A10D6B77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Compiling ahead of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0EE210-EC02-4057-A416-0D56F9FC24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http://numba.pydata.org/numba-doc/dev/user/pycc.html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Need to install build system, etc.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en-US" sz="1800"/>
              <a:t>Not covered in this workshop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endParaRPr lang="en-US" sz="1800"/>
          </a:p>
          <a:p>
            <a:pPr marL="1374775" lvl="2" indent="-285750">
              <a:buFont typeface="Arial" panose="020B0604020202020204" pitchFamily="34" charset="0"/>
              <a:buChar char="•"/>
            </a:pPr>
            <a:endParaRPr lang="en-US" sz="160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43374B-3B6F-433F-B0AA-AF18A03CB98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Process</a:t>
            </a:r>
          </a:p>
        </p:txBody>
      </p:sp>
    </p:spTree>
    <p:extLst>
      <p:ext uri="{BB962C8B-B14F-4D97-AF65-F5344CB8AC3E}">
        <p14:creationId xmlns:p14="http://schemas.microsoft.com/office/powerpoint/2010/main" val="22104173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BC7A3B28-8488-437C-BACF-3222BCFD93F2}"/>
              </a:ext>
            </a:extLst>
          </p:cNvPr>
          <p:cNvSpPr txBox="1">
            <a:spLocks/>
          </p:cNvSpPr>
          <p:nvPr/>
        </p:nvSpPr>
        <p:spPr>
          <a:xfrm>
            <a:off x="3767959" y="2802561"/>
            <a:ext cx="6983167" cy="1364705"/>
          </a:xfrm>
          <a:prstGeom prst="rect">
            <a:avLst/>
          </a:prstGeom>
        </p:spPr>
        <p:txBody>
          <a:bodyPr/>
          <a:lstStyle>
            <a:lvl1pPr marL="0" indent="0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None/>
              <a:defRPr sz="1800" b="0">
                <a:solidFill>
                  <a:schemeClr val="bg1"/>
                </a:solidFill>
                <a:latin typeface="Trebuchet MS" pitchFamily="34" charset="0"/>
                <a:ea typeface="+mn-ea"/>
                <a:cs typeface="+mn-cs"/>
              </a:defRPr>
            </a:lvl1pPr>
            <a:lvl2pPr marL="571500" indent="0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None/>
              <a:defRPr sz="1600" b="0">
                <a:solidFill>
                  <a:schemeClr val="bg1"/>
                </a:solidFill>
                <a:latin typeface="Trebuchet MS" pitchFamily="34" charset="0"/>
              </a:defRPr>
            </a:lvl2pPr>
            <a:lvl3pPr marL="1089025" indent="0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None/>
              <a:defRPr sz="1400" b="0">
                <a:solidFill>
                  <a:schemeClr val="bg1"/>
                </a:solidFill>
                <a:latin typeface="Trebuchet MS" pitchFamily="34" charset="0"/>
              </a:defRPr>
            </a:lvl3pPr>
            <a:lvl4pPr marL="1774825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bg1"/>
                </a:solidFill>
                <a:latin typeface="+mn-lt"/>
              </a:defRPr>
            </a:lvl4pPr>
            <a:lvl5pPr marL="2117725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5pPr>
            <a:lvl6pPr marL="25749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6pPr>
            <a:lvl7pPr marL="30321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7pPr>
            <a:lvl8pPr marL="34893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8pPr>
            <a:lvl9pPr marL="39465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9pPr>
          </a:lstStyle>
          <a:p>
            <a:pPr defTabSz="914400"/>
            <a:r>
              <a:rPr lang="en-US" sz="3200" b="1" kern="0">
                <a:solidFill>
                  <a:schemeClr val="tx1"/>
                </a:solidFill>
              </a:rPr>
              <a:t>Example of Porting Process</a:t>
            </a:r>
          </a:p>
          <a:p>
            <a:pPr defTabSz="914400"/>
            <a:r>
              <a:rPr lang="en-US" sz="3200" b="1" kern="0">
                <a:solidFill>
                  <a:schemeClr val="tx1"/>
                </a:solidFill>
              </a:rPr>
              <a:t>Serial -&gt; Functions -&gt; CPU -&gt; GPU</a:t>
            </a:r>
          </a:p>
        </p:txBody>
      </p:sp>
    </p:spTree>
    <p:extLst>
      <p:ext uri="{BB962C8B-B14F-4D97-AF65-F5344CB8AC3E}">
        <p14:creationId xmlns:p14="http://schemas.microsoft.com/office/powerpoint/2010/main" val="2636182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38348-ED04-4BC7-8C37-66921DECF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Python porting lifecycle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DA6028-3791-4592-B877-BF88180DCB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/>
              <a:t>Example of taking serial Python code, porting to Python code with functions, to using </a:t>
            </a:r>
            <a:r>
              <a:rPr lang="en-US" sz="1800" err="1"/>
              <a:t>Numba</a:t>
            </a:r>
            <a:r>
              <a:rPr lang="en-US" sz="1800"/>
              <a:t> on CPUs, to using </a:t>
            </a:r>
            <a:r>
              <a:rPr lang="en-US" sz="1800" err="1"/>
              <a:t>Numba</a:t>
            </a:r>
            <a:r>
              <a:rPr lang="en-US" sz="1800"/>
              <a:t> on GPUs</a:t>
            </a:r>
          </a:p>
          <a:p>
            <a:pPr marL="8572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/>
              <a:t>Moved from plain Python code to </a:t>
            </a:r>
            <a:r>
              <a:rPr lang="en-US" sz="160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sz="1600" err="1">
                <a:latin typeface="Courier New" panose="02070309020205020404" pitchFamily="49" charset="0"/>
                <a:cs typeface="Courier New" panose="02070309020205020404" pitchFamily="49" charset="0"/>
              </a:rPr>
              <a:t>jit</a:t>
            </a:r>
            <a:r>
              <a:rPr lang="en-US" sz="16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/>
              <a:t>on CPUs, to </a:t>
            </a:r>
            <a:r>
              <a:rPr lang="en-US" sz="160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sz="1600" err="1">
                <a:latin typeface="Courier New" panose="02070309020205020404" pitchFamily="49" charset="0"/>
                <a:cs typeface="Courier New" panose="02070309020205020404" pitchFamily="49" charset="0"/>
              </a:rPr>
              <a:t>cuda.jit</a:t>
            </a:r>
            <a:r>
              <a:rPr lang="en-US" sz="16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/>
              <a:t>on GPU</a:t>
            </a:r>
          </a:p>
          <a:p>
            <a:pPr marL="1374775" lvl="2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sz="1400" err="1">
                <a:latin typeface="Courier New" panose="02070309020205020404" pitchFamily="49" charset="0"/>
                <a:cs typeface="Courier New" panose="02070309020205020404" pitchFamily="49" charset="0"/>
              </a:rPr>
              <a:t>cuda.jit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/>
              <a:t>on GPU requires code changes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/>
              <a:t>This is a very, very simplified version of the initialization portion of a Molecular Dynamics (MD) mini-app</a:t>
            </a:r>
          </a:p>
          <a:p>
            <a:pPr marL="8572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/>
              <a:t>It only uses loops – not details of computations in loops</a:t>
            </a:r>
          </a:p>
          <a:p>
            <a:pPr marL="8572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/>
              <a:t>Computations are contrived (i.e. not real)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/>
              <a:t>Original application is GPL:</a:t>
            </a:r>
          </a:p>
          <a:p>
            <a:pPr marL="8572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>
                <a:hlinkClick r:id="rId2"/>
              </a:rPr>
              <a:t>https://people.sc.fsu.edu/~jburkardt/py_src/md/md.html</a:t>
            </a:r>
            <a:r>
              <a:rPr lang="en-US" sz="1600"/>
              <a:t> 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US" sz="180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D89CBA-42E3-4741-8951-34DFC75FEFA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0416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507D94-8121-4882-85FE-320570F4E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348" y="81807"/>
            <a:ext cx="9976104" cy="590931"/>
          </a:xfrm>
        </p:spPr>
        <p:txBody>
          <a:bodyPr/>
          <a:lstStyle/>
          <a:p>
            <a:r>
              <a:rPr lang="en-US"/>
              <a:t>Example – serial python</a:t>
            </a:r>
          </a:p>
        </p:txBody>
      </p:sp>
      <p:sp>
        <p:nvSpPr>
          <p:cNvPr id="9" name="Rounded Rectangle 6">
            <a:extLst>
              <a:ext uri="{FF2B5EF4-FFF2-40B4-BE49-F238E27FC236}">
                <a16:creationId xmlns:a16="http://schemas.microsoft.com/office/drawing/2014/main" id="{D1B40081-4BE8-45D4-92F8-BFCD3A4AF117}"/>
              </a:ext>
            </a:extLst>
          </p:cNvPr>
          <p:cNvSpPr/>
          <p:nvPr/>
        </p:nvSpPr>
        <p:spPr>
          <a:xfrm>
            <a:off x="221811" y="1336136"/>
            <a:ext cx="7518902" cy="4621731"/>
          </a:xfrm>
          <a:prstGeom prst="roundRect">
            <a:avLst>
              <a:gd name="adj" fmla="val 6630"/>
            </a:avLst>
          </a:prstGeom>
          <a:solidFill>
            <a:schemeClr val="bg2">
              <a:lumMod val="20000"/>
              <a:lumOff val="80000"/>
            </a:schemeClr>
          </a:solidFill>
          <a:ln w="38100">
            <a:solidFill>
              <a:srgbClr val="73B9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33" tIns="45716" rIns="91433" bIns="45716" rtlCol="0" anchor="ctr"/>
          <a:lstStyle/>
          <a:p>
            <a:pPr lvl="0"/>
            <a:r>
              <a:rPr lang="en-US" sz="11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sz="11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sz="11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as np</a:t>
            </a:r>
          </a:p>
          <a:p>
            <a:pPr lvl="0"/>
            <a:r>
              <a:rPr lang="en-US" sz="11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 time import </a:t>
            </a:r>
            <a:r>
              <a:rPr lang="en-US" sz="11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perf_counter</a:t>
            </a:r>
            <a:endParaRPr lang="en-US" sz="11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endParaRPr lang="en-US" sz="11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1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main loop</a:t>
            </a:r>
          </a:p>
          <a:p>
            <a:pPr lvl="0"/>
            <a:r>
              <a:rPr lang="en-US" sz="11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start_time</a:t>
            </a:r>
            <a:r>
              <a:rPr lang="en-US" sz="11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1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perf_counter</a:t>
            </a:r>
            <a:r>
              <a:rPr lang="en-US" sz="11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 )</a:t>
            </a:r>
          </a:p>
          <a:p>
            <a:pPr lvl="0"/>
            <a:r>
              <a:rPr lang="en-US" sz="11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d_num</a:t>
            </a:r>
            <a:r>
              <a:rPr lang="en-US" sz="11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5000</a:t>
            </a:r>
          </a:p>
          <a:p>
            <a:pPr lvl="0"/>
            <a:r>
              <a:rPr lang="en-US" sz="11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p_num</a:t>
            </a:r>
            <a:r>
              <a:rPr lang="en-US" sz="11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5000</a:t>
            </a:r>
          </a:p>
          <a:p>
            <a:pPr lvl="0"/>
            <a:endParaRPr lang="en-US" sz="11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1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pos = </a:t>
            </a:r>
            <a:r>
              <a:rPr lang="en-US" sz="11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np.zeros</a:t>
            </a:r>
            <a:r>
              <a:rPr lang="en-US" sz="11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 shape=(</a:t>
            </a:r>
            <a:r>
              <a:rPr lang="en-US" sz="11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d_num</a:t>
            </a:r>
            <a:r>
              <a:rPr lang="en-US" sz="11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1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p_num</a:t>
            </a:r>
            <a:r>
              <a:rPr lang="en-US" sz="11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), </a:t>
            </a:r>
            <a:r>
              <a:rPr lang="en-US" sz="11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dtype</a:t>
            </a:r>
            <a:r>
              <a:rPr lang="en-US" sz="11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=np.float32 )</a:t>
            </a:r>
          </a:p>
          <a:p>
            <a:pPr lvl="0"/>
            <a:r>
              <a:rPr lang="en-US" sz="11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accel = </a:t>
            </a:r>
            <a:r>
              <a:rPr lang="en-US" sz="11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np.zeros</a:t>
            </a:r>
            <a:r>
              <a:rPr lang="en-US" sz="11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 shape=(</a:t>
            </a:r>
            <a:r>
              <a:rPr lang="en-US" sz="11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d_num</a:t>
            </a:r>
            <a:r>
              <a:rPr lang="en-US" sz="11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1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p_num</a:t>
            </a:r>
            <a:r>
              <a:rPr lang="en-US" sz="11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), </a:t>
            </a:r>
            <a:r>
              <a:rPr lang="en-US" sz="11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dtype</a:t>
            </a:r>
            <a:r>
              <a:rPr lang="en-US" sz="11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=np.float32 )</a:t>
            </a:r>
          </a:p>
          <a:p>
            <a:pPr lvl="0"/>
            <a:r>
              <a:rPr lang="en-US" sz="11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j in range(0, </a:t>
            </a:r>
            <a:r>
              <a:rPr lang="en-US" sz="11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p_num</a:t>
            </a:r>
            <a:r>
              <a:rPr lang="en-US" sz="11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pPr lvl="0"/>
            <a:r>
              <a:rPr lang="en-US" sz="11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for </a:t>
            </a:r>
            <a:r>
              <a:rPr lang="en-US" sz="11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1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 range(0, </a:t>
            </a:r>
            <a:r>
              <a:rPr lang="en-US" sz="11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d_num</a:t>
            </a:r>
            <a:r>
              <a:rPr lang="en-US" sz="11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pPr lvl="0"/>
            <a:r>
              <a:rPr lang="en-US" sz="11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pos[</a:t>
            </a:r>
            <a:r>
              <a:rPr lang="en-US" sz="11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i,j</a:t>
            </a:r>
            <a:r>
              <a:rPr lang="en-US" sz="11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= 6.5</a:t>
            </a:r>
          </a:p>
          <a:p>
            <a:pPr lvl="0"/>
            <a:r>
              <a:rPr lang="en-US" sz="11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# end for </a:t>
            </a:r>
            <a:r>
              <a:rPr lang="en-US" sz="11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endParaRPr lang="en-US" sz="11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1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for </a:t>
            </a:r>
            <a:r>
              <a:rPr lang="en-US" sz="11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1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 range(0, </a:t>
            </a:r>
            <a:r>
              <a:rPr lang="en-US" sz="11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d_num</a:t>
            </a:r>
            <a:r>
              <a:rPr lang="en-US" sz="11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pPr lvl="0"/>
            <a:r>
              <a:rPr lang="en-US" sz="11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accel[</a:t>
            </a:r>
            <a:r>
              <a:rPr lang="en-US" sz="11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i,j</a:t>
            </a:r>
            <a:r>
              <a:rPr lang="en-US" sz="11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= 4.2*pos[</a:t>
            </a:r>
            <a:r>
              <a:rPr lang="en-US" sz="11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i,j</a:t>
            </a:r>
            <a:r>
              <a:rPr lang="en-US" sz="11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pPr lvl="0"/>
            <a:r>
              <a:rPr lang="en-US" sz="11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# end for</a:t>
            </a:r>
          </a:p>
          <a:p>
            <a:pPr lvl="0"/>
            <a:r>
              <a:rPr lang="en-US" sz="11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end for j</a:t>
            </a:r>
          </a:p>
          <a:p>
            <a:pPr lvl="0"/>
            <a:endParaRPr lang="en-US" sz="11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1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stop_time</a:t>
            </a:r>
            <a:r>
              <a:rPr lang="en-US" sz="11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1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perf_counter</a:t>
            </a:r>
            <a:r>
              <a:rPr lang="en-US" sz="11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 )</a:t>
            </a:r>
          </a:p>
          <a:p>
            <a:pPr lvl="0"/>
            <a:endParaRPr lang="en-US" sz="11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1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print(pos)</a:t>
            </a:r>
          </a:p>
          <a:p>
            <a:pPr lvl="0"/>
            <a:r>
              <a:rPr lang="en-US" sz="11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print(accel)</a:t>
            </a:r>
          </a:p>
          <a:p>
            <a:pPr lvl="0"/>
            <a:r>
              <a:rPr lang="en-US" sz="11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print('')</a:t>
            </a:r>
          </a:p>
          <a:p>
            <a:pPr lvl="0"/>
            <a:r>
              <a:rPr lang="en-US" sz="11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print('    Elapsed wall clock time = %g seconds.' % (</a:t>
            </a:r>
            <a:r>
              <a:rPr lang="en-US" sz="11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stop_time</a:t>
            </a:r>
            <a:r>
              <a:rPr lang="en-US" sz="11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 </a:t>
            </a:r>
            <a:r>
              <a:rPr lang="en-US" sz="11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start_time</a:t>
            </a:r>
            <a:r>
              <a:rPr lang="en-US" sz="11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)</a:t>
            </a:r>
          </a:p>
          <a:p>
            <a:pPr lvl="0"/>
            <a:r>
              <a:rPr lang="en-US" sz="11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print('')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E5E704F-005F-457E-81D0-2C406660E3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4036" y="1423447"/>
            <a:ext cx="2890982" cy="4323099"/>
          </a:xfrm>
        </p:spPr>
        <p:txBody>
          <a:bodyPr/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/>
              <a:t>Serial Python code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/>
              <a:t>Two nested loops (you can easily combine them, but for this sample code, we won’t)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/>
              <a:t>Classic starting point for initial code development</a:t>
            </a:r>
          </a:p>
          <a:p>
            <a:pPr marL="9144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/>
              <a:t>Write the code serially to get the correct answers</a:t>
            </a:r>
          </a:p>
          <a:p>
            <a:pPr marL="9144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/>
              <a:t>Then worry about performance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A9D739-6F1B-4E86-8C5D-2895AFBD383D}"/>
              </a:ext>
            </a:extLst>
          </p:cNvPr>
          <p:cNvSpPr txBox="1"/>
          <p:nvPr/>
        </p:nvSpPr>
        <p:spPr>
          <a:xfrm>
            <a:off x="7272068" y="1398617"/>
            <a:ext cx="346570" cy="424732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2400">
                <a:solidFill>
                  <a:srgbClr val="FF0000"/>
                </a:solidFill>
                <a:latin typeface="Trebuchet MS"/>
              </a:rPr>
              <a:t>2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4721712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08297280-D419-43A9-B81F-5FC3606D9E30}"/>
              </a:ext>
            </a:extLst>
          </p:cNvPr>
          <p:cNvSpPr txBox="1">
            <a:spLocks/>
          </p:cNvSpPr>
          <p:nvPr/>
        </p:nvSpPr>
        <p:spPr>
          <a:xfrm>
            <a:off x="4635062" y="1244408"/>
            <a:ext cx="5830360" cy="4644015"/>
          </a:xfrm>
          <a:prstGeom prst="rect">
            <a:avLst/>
          </a:prstGeom>
        </p:spPr>
        <p:txBody>
          <a:bodyPr anchor="t"/>
          <a:lstStyle>
            <a:lvl1pPr marL="0" indent="0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None/>
              <a:defRPr sz="1800" b="0">
                <a:solidFill>
                  <a:schemeClr val="bg1"/>
                </a:solidFill>
                <a:latin typeface="Trebuchet MS" pitchFamily="34" charset="0"/>
                <a:ea typeface="+mn-ea"/>
                <a:cs typeface="+mn-cs"/>
              </a:defRPr>
            </a:lvl1pPr>
            <a:lvl2pPr marL="571500" indent="0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None/>
              <a:defRPr sz="1600" b="0">
                <a:solidFill>
                  <a:schemeClr val="bg1"/>
                </a:solidFill>
                <a:latin typeface="Trebuchet MS" pitchFamily="34" charset="0"/>
              </a:defRPr>
            </a:lvl2pPr>
            <a:lvl3pPr marL="1089025" indent="0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None/>
              <a:defRPr sz="1400" b="0">
                <a:solidFill>
                  <a:schemeClr val="bg1"/>
                </a:solidFill>
                <a:latin typeface="Trebuchet MS" pitchFamily="34" charset="0"/>
              </a:defRPr>
            </a:lvl3pPr>
            <a:lvl4pPr marL="1774825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bg1"/>
                </a:solidFill>
                <a:latin typeface="+mn-lt"/>
              </a:defRPr>
            </a:lvl4pPr>
            <a:lvl5pPr marL="2117725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5pPr>
            <a:lvl6pPr marL="25749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6pPr>
            <a:lvl7pPr marL="30321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7pPr>
            <a:lvl8pPr marL="34893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8pPr>
            <a:lvl9pPr marL="39465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9pPr>
          </a:lstStyle>
          <a:p>
            <a:pPr marL="285750" indent="-285750" defTabSz="914400">
              <a:buFont typeface="Arial" panose="020B0604020202020204" pitchFamily="34" charset="0"/>
              <a:buChar char="•"/>
            </a:pPr>
            <a:r>
              <a:rPr lang="en-US" sz="2000" kern="0">
                <a:solidFill>
                  <a:schemeClr val="tx1"/>
                </a:solidFill>
                <a:latin typeface="Trebuchet MS"/>
              </a:rPr>
              <a:t>Why Python?</a:t>
            </a:r>
          </a:p>
          <a:p>
            <a:pPr marL="285750" indent="-285750" defTabSz="914400">
              <a:buFont typeface="Arial" panose="020B0604020202020204" pitchFamily="34" charset="0"/>
              <a:buChar char="•"/>
            </a:pPr>
            <a:r>
              <a:rPr lang="en-US" sz="2000" kern="0">
                <a:solidFill>
                  <a:schemeClr val="tx1"/>
                </a:solidFill>
                <a:latin typeface="Trebuchet MS"/>
              </a:rPr>
              <a:t>Python Coding for GPUs</a:t>
            </a:r>
            <a:endParaRPr lang="en-US">
              <a:solidFill>
                <a:schemeClr val="tx1"/>
              </a:solidFill>
            </a:endParaRPr>
          </a:p>
          <a:p>
            <a:pPr marL="857250" lvl="1" indent="-285750" defTabSz="914400">
              <a:buFont typeface="Arial" panose="020B0604020202020204" pitchFamily="34" charset="0"/>
              <a:buChar char="•"/>
            </a:pPr>
            <a:r>
              <a:rPr lang="en-US" sz="1800" kern="0" err="1">
                <a:solidFill>
                  <a:schemeClr val="tx1"/>
                </a:solidFill>
                <a:latin typeface="Trebuchet MS"/>
                <a:ea typeface="MS PGothic"/>
              </a:rPr>
              <a:t>Numba</a:t>
            </a:r>
            <a:r>
              <a:rPr lang="en-US" sz="1800" kern="0">
                <a:solidFill>
                  <a:schemeClr val="tx1"/>
                </a:solidFill>
                <a:latin typeface="Trebuchet MS"/>
                <a:ea typeface="MS PGothic"/>
              </a:rPr>
              <a:t> (JIT compiler)</a:t>
            </a:r>
          </a:p>
          <a:p>
            <a:pPr marL="1374775" lvl="2" indent="-285750" defTabSz="914400">
              <a:buFont typeface="Arial" panose="020B0604020202020204" pitchFamily="34" charset="0"/>
              <a:buChar char="•"/>
            </a:pPr>
            <a:r>
              <a:rPr lang="en-US" sz="1600" kern="0">
                <a:solidFill>
                  <a:schemeClr val="tx1"/>
                </a:solidFill>
                <a:latin typeface="Trebuchet MS"/>
                <a:ea typeface="MS PGothic"/>
              </a:rPr>
              <a:t>CPU and GPU Decorators</a:t>
            </a:r>
          </a:p>
          <a:p>
            <a:pPr marL="1374775" lvl="2" indent="-285750" defTabSz="914400">
              <a:buFont typeface="Arial" panose="020B0604020202020204" pitchFamily="34" charset="0"/>
              <a:buChar char="•"/>
            </a:pPr>
            <a:r>
              <a:rPr lang="en-US" sz="1600" kern="0">
                <a:solidFill>
                  <a:schemeClr val="tx1"/>
                </a:solidFill>
                <a:latin typeface="Trebuchet MS"/>
                <a:ea typeface="MS PGothic"/>
              </a:rPr>
              <a:t>Compiling ahead of time</a:t>
            </a:r>
          </a:p>
          <a:p>
            <a:pPr marL="1374775" lvl="2" indent="-285750" defTabSz="914400">
              <a:buFont typeface="Arial" panose="020B0604020202020204" pitchFamily="34" charset="0"/>
              <a:buChar char="•"/>
            </a:pPr>
            <a:r>
              <a:rPr lang="en-US" sz="1600" kern="0">
                <a:solidFill>
                  <a:schemeClr val="tx1"/>
                </a:solidFill>
                <a:latin typeface="Trebuchet MS"/>
                <a:ea typeface="MS PGothic"/>
              </a:rPr>
              <a:t>Example of serial-&gt;GPU porting process</a:t>
            </a:r>
          </a:p>
          <a:p>
            <a:pPr marL="1374775" lvl="2" indent="-285750" defTabSz="914400">
              <a:buFont typeface="Arial" panose="020B0604020202020204" pitchFamily="34" charset="0"/>
              <a:buChar char="•"/>
            </a:pPr>
            <a:r>
              <a:rPr lang="en-US" sz="1600" kern="0">
                <a:solidFill>
                  <a:schemeClr val="tx1"/>
                </a:solidFill>
                <a:latin typeface="Trebuchet MS"/>
                <a:ea typeface="MS PGothic"/>
              </a:rPr>
              <a:t>GPU functions calling GPU functions</a:t>
            </a:r>
          </a:p>
          <a:p>
            <a:pPr marL="857250" lvl="1" indent="-285750" defTabSz="914400">
              <a:buFont typeface="Arial" panose="020B0604020202020204" pitchFamily="34" charset="0"/>
              <a:buChar char="•"/>
            </a:pPr>
            <a:r>
              <a:rPr lang="en-US" sz="1800" kern="0">
                <a:solidFill>
                  <a:schemeClr val="tx1"/>
                </a:solidFill>
                <a:latin typeface="Trebuchet MS"/>
                <a:ea typeface="MS PGothic"/>
              </a:rPr>
              <a:t>CuPy – GPU Enabled Numpy</a:t>
            </a:r>
            <a:endParaRPr lang="en-US" sz="1800" kern="0">
              <a:solidFill>
                <a:schemeClr val="tx1"/>
              </a:solidFill>
            </a:endParaRPr>
          </a:p>
          <a:p>
            <a:pPr marL="1374775" lvl="2" indent="-285750" defTabSz="914400">
              <a:buFont typeface="Arial" panose="020B0604020202020204" pitchFamily="34" charset="0"/>
              <a:buChar char="•"/>
            </a:pPr>
            <a:r>
              <a:rPr lang="en-US" sz="1600" kern="0">
                <a:solidFill>
                  <a:schemeClr val="tx1"/>
                </a:solidFill>
                <a:latin typeface="Trebuchet MS"/>
                <a:ea typeface="MS PGothic"/>
              </a:rPr>
              <a:t>Moving data to/from GPUs</a:t>
            </a:r>
          </a:p>
          <a:p>
            <a:pPr marL="1374775" lvl="2" indent="-285750" defTabSz="914400">
              <a:buFont typeface="Arial" panose="020B0604020202020204" pitchFamily="34" charset="0"/>
              <a:buChar char="•"/>
            </a:pPr>
            <a:r>
              <a:rPr lang="en-US" sz="1600" kern="0">
                <a:solidFill>
                  <a:schemeClr val="tx1"/>
                </a:solidFill>
                <a:latin typeface="Trebuchet MS"/>
                <a:ea typeface="MS PGothic"/>
              </a:rPr>
              <a:t>Dask integration (if time permits)</a:t>
            </a:r>
          </a:p>
          <a:p>
            <a:pPr marL="285750" indent="-285750" defTabSz="914400">
              <a:buFont typeface="Arial" panose="020B0604020202020204" pitchFamily="34" charset="0"/>
              <a:buChar char="•"/>
            </a:pPr>
            <a:endParaRPr lang="en-US" sz="2000" kern="0">
              <a:solidFill>
                <a:schemeClr val="tx1"/>
              </a:solidFill>
              <a:ea typeface="MS PGothic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E17BEF3-83C9-475F-8450-92933DFAA515}"/>
              </a:ext>
            </a:extLst>
          </p:cNvPr>
          <p:cNvSpPr txBox="1">
            <a:spLocks/>
          </p:cNvSpPr>
          <p:nvPr/>
        </p:nvSpPr>
        <p:spPr>
          <a:xfrm>
            <a:off x="4644092" y="521208"/>
            <a:ext cx="5830360" cy="590931"/>
          </a:xfrm>
          <a:prstGeom prst="rect">
            <a:avLst/>
          </a:prstGeom>
        </p:spPr>
        <p:txBody>
          <a:bodyPr/>
          <a:lstStyle>
            <a:lvl1pPr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0" cap="all" baseline="0">
                <a:solidFill>
                  <a:schemeClr val="bg1"/>
                </a:solidFill>
                <a:latin typeface="Trebuchet MS" panose="020B0603020202020204" pitchFamily="34" charset="0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9pPr>
          </a:lstStyle>
          <a:p>
            <a:pPr defTabSz="914400"/>
            <a:r>
              <a:rPr lang="en-US" kern="0">
                <a:solidFill>
                  <a:schemeClr val="tx1"/>
                </a:solidFill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33705598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507D94-8121-4882-85FE-320570F4E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348" y="81807"/>
            <a:ext cx="9976104" cy="590931"/>
          </a:xfrm>
        </p:spPr>
        <p:txBody>
          <a:bodyPr/>
          <a:lstStyle/>
          <a:p>
            <a:r>
              <a:rPr lang="en-US"/>
              <a:t>Example – Python with Functions</a:t>
            </a:r>
          </a:p>
        </p:txBody>
      </p:sp>
      <p:sp>
        <p:nvSpPr>
          <p:cNvPr id="9" name="Rounded Rectangle 6">
            <a:extLst>
              <a:ext uri="{FF2B5EF4-FFF2-40B4-BE49-F238E27FC236}">
                <a16:creationId xmlns:a16="http://schemas.microsoft.com/office/drawing/2014/main" id="{D1B40081-4BE8-45D4-92F8-BFCD3A4AF117}"/>
              </a:ext>
            </a:extLst>
          </p:cNvPr>
          <p:cNvSpPr/>
          <p:nvPr/>
        </p:nvSpPr>
        <p:spPr>
          <a:xfrm>
            <a:off x="221811" y="879232"/>
            <a:ext cx="7518902" cy="5078636"/>
          </a:xfrm>
          <a:prstGeom prst="roundRect">
            <a:avLst>
              <a:gd name="adj" fmla="val 6630"/>
            </a:avLst>
          </a:prstGeom>
          <a:solidFill>
            <a:schemeClr val="bg2">
              <a:lumMod val="20000"/>
              <a:lumOff val="80000"/>
            </a:schemeClr>
          </a:solidFill>
          <a:ln w="38100">
            <a:solidFill>
              <a:srgbClr val="73B9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33" tIns="45716" rIns="91433" bIns="45716" rtlCol="0" anchor="ctr"/>
          <a:lstStyle/>
          <a:p>
            <a:pPr lvl="0"/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as np</a:t>
            </a:r>
          </a:p>
          <a:p>
            <a:pPr lvl="0"/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 time import 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perf_counter</a:t>
            </a:r>
            <a:endParaRPr lang="en-US" sz="10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endParaRPr lang="en-US" sz="10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0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 </a:t>
            </a:r>
            <a:r>
              <a:rPr lang="en-US" sz="100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r>
              <a:rPr lang="en-US" sz="10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p_num</a:t>
            </a:r>
            <a:r>
              <a:rPr lang="en-US" sz="10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00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d_num</a:t>
            </a:r>
            <a:r>
              <a:rPr lang="en-US" sz="10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pPr lvl="0"/>
            <a:r>
              <a:rPr lang="en-US" sz="10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pos = </a:t>
            </a:r>
            <a:r>
              <a:rPr lang="en-US" sz="100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np.zeros</a:t>
            </a:r>
            <a:r>
              <a:rPr lang="en-US" sz="10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 shape=(</a:t>
            </a:r>
            <a:r>
              <a:rPr lang="en-US" sz="100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d_num</a:t>
            </a:r>
            <a:r>
              <a:rPr lang="en-US" sz="10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00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p_num</a:t>
            </a:r>
            <a:r>
              <a:rPr lang="en-US" sz="10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), </a:t>
            </a:r>
            <a:r>
              <a:rPr lang="en-US" sz="100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dtype</a:t>
            </a:r>
            <a:r>
              <a:rPr lang="en-US" sz="10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=np.float32 )</a:t>
            </a:r>
          </a:p>
          <a:p>
            <a:pPr lvl="0"/>
            <a:r>
              <a:rPr lang="en-US" sz="10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accel = </a:t>
            </a:r>
            <a:r>
              <a:rPr lang="en-US" sz="100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np.zeros</a:t>
            </a:r>
            <a:r>
              <a:rPr lang="en-US" sz="10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 shape=(</a:t>
            </a:r>
            <a:r>
              <a:rPr lang="en-US" sz="100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d_num</a:t>
            </a:r>
            <a:r>
              <a:rPr lang="en-US" sz="10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00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p_num</a:t>
            </a:r>
            <a:r>
              <a:rPr lang="en-US" sz="10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), </a:t>
            </a:r>
            <a:r>
              <a:rPr lang="en-US" sz="100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dtype</a:t>
            </a:r>
            <a:r>
              <a:rPr lang="en-US" sz="10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=np.float32 )</a:t>
            </a:r>
          </a:p>
          <a:p>
            <a:pPr lvl="0"/>
            <a:r>
              <a:rPr lang="en-US" sz="10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for j in range(0, </a:t>
            </a:r>
            <a:r>
              <a:rPr lang="en-US" sz="100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p_num</a:t>
            </a:r>
            <a:r>
              <a:rPr lang="en-US" sz="10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pPr lvl="0"/>
            <a:r>
              <a:rPr lang="en-US" sz="10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for </a:t>
            </a:r>
            <a:r>
              <a:rPr lang="en-US" sz="100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0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 range(0, </a:t>
            </a:r>
            <a:r>
              <a:rPr lang="en-US" sz="100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d_num</a:t>
            </a:r>
            <a:r>
              <a:rPr lang="en-US" sz="10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pPr lvl="0"/>
            <a:r>
              <a:rPr lang="en-US" sz="10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pos[</a:t>
            </a:r>
            <a:r>
              <a:rPr lang="en-US" sz="100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i,j</a:t>
            </a:r>
            <a:r>
              <a:rPr lang="en-US" sz="10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= 6.5</a:t>
            </a:r>
          </a:p>
          <a:p>
            <a:pPr lvl="0"/>
            <a:r>
              <a:rPr lang="en-US" sz="10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# end for </a:t>
            </a:r>
            <a:r>
              <a:rPr lang="en-US" sz="100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endParaRPr lang="en-US" sz="100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0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for </a:t>
            </a:r>
            <a:r>
              <a:rPr lang="en-US" sz="100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0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 range(0, </a:t>
            </a:r>
            <a:r>
              <a:rPr lang="en-US" sz="100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d_num</a:t>
            </a:r>
            <a:r>
              <a:rPr lang="en-US" sz="10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pPr lvl="0"/>
            <a:r>
              <a:rPr lang="en-US" sz="10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accel[</a:t>
            </a:r>
            <a:r>
              <a:rPr lang="en-US" sz="100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i,j</a:t>
            </a:r>
            <a:r>
              <a:rPr lang="en-US" sz="10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= 4.2*pos[</a:t>
            </a:r>
            <a:r>
              <a:rPr lang="en-US" sz="100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i,j</a:t>
            </a:r>
            <a:r>
              <a:rPr lang="en-US" sz="10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pPr lvl="0"/>
            <a:r>
              <a:rPr lang="en-US" sz="10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# end for </a:t>
            </a:r>
            <a:r>
              <a:rPr lang="en-US" sz="100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endParaRPr lang="en-US" sz="100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0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# end for j</a:t>
            </a:r>
          </a:p>
          <a:p>
            <a:pPr lvl="0"/>
            <a:r>
              <a:rPr lang="en-US" sz="10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return pos, accel</a:t>
            </a:r>
          </a:p>
          <a:p>
            <a:pPr lvl="0"/>
            <a:r>
              <a:rPr lang="en-US" sz="10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end def</a:t>
            </a:r>
          </a:p>
          <a:p>
            <a:pPr lvl="0"/>
            <a:endParaRPr lang="en-US" sz="10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endParaRPr lang="en-US" sz="10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main</a:t>
            </a:r>
          </a:p>
          <a:p>
            <a:pPr lvl="0"/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d_num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5000</a:t>
            </a:r>
          </a:p>
          <a:p>
            <a:pPr lvl="0"/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p_num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5000</a:t>
            </a:r>
          </a:p>
          <a:p>
            <a:pPr lvl="0"/>
            <a:endParaRPr lang="en-US" sz="10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start_time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perf_counter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 )</a:t>
            </a:r>
          </a:p>
          <a:p>
            <a:pPr lvl="0"/>
            <a:r>
              <a:rPr lang="en-US" sz="10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pos, accel = </a:t>
            </a:r>
            <a:r>
              <a:rPr lang="en-US" sz="100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r>
              <a:rPr lang="en-US" sz="10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p_num</a:t>
            </a:r>
            <a:r>
              <a:rPr lang="en-US" sz="10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00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d_num</a:t>
            </a:r>
            <a:r>
              <a:rPr lang="en-US" sz="10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0"/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stop_time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perf_counter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 )</a:t>
            </a:r>
          </a:p>
          <a:p>
            <a:pPr lvl="0"/>
            <a:endParaRPr lang="en-US" sz="10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print(pos)</a:t>
            </a:r>
          </a:p>
          <a:p>
            <a:pPr lvl="0"/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print(accel)</a:t>
            </a:r>
          </a:p>
          <a:p>
            <a:pPr lvl="0"/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print('')</a:t>
            </a:r>
          </a:p>
          <a:p>
            <a:pPr lvl="0"/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print('    Elapsed wall clock time = %g seconds.' % (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stop_time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 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start_time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)</a:t>
            </a:r>
          </a:p>
          <a:p>
            <a:pPr lvl="0"/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print('')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B2C0958-70D9-4544-A94E-9D71BE3ACF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65534" y="1423447"/>
            <a:ext cx="2805608" cy="4323099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/>
              <a:t>Move arithmetic intense code to function(s)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/>
              <a:t>Isolates code – simpler main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/>
              <a:t>Multiple arrays returned to main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970DAD-1075-429A-91A7-6508AC7F1D60}"/>
              </a:ext>
            </a:extLst>
          </p:cNvPr>
          <p:cNvSpPr txBox="1"/>
          <p:nvPr/>
        </p:nvSpPr>
        <p:spPr>
          <a:xfrm>
            <a:off x="6922698" y="919851"/>
            <a:ext cx="622286" cy="424732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2400">
                <a:solidFill>
                  <a:srgbClr val="FF0000"/>
                </a:solidFill>
                <a:latin typeface="Trebuchet MS"/>
              </a:rPr>
              <a:t>2.1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1532233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507D94-8121-4882-85FE-320570F4E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348" y="81807"/>
            <a:ext cx="9976104" cy="590931"/>
          </a:xfrm>
        </p:spPr>
        <p:txBody>
          <a:bodyPr/>
          <a:lstStyle/>
          <a:p>
            <a:r>
              <a:rPr lang="en-US"/>
              <a:t>Example – @</a:t>
            </a:r>
            <a:r>
              <a:rPr lang="en-US" err="1"/>
              <a:t>jit</a:t>
            </a:r>
            <a:r>
              <a:rPr lang="en-US"/>
              <a:t> – target Single CPU </a:t>
            </a:r>
            <a:r>
              <a:rPr lang="en-US" err="1"/>
              <a:t>COre</a:t>
            </a:r>
            <a:endParaRPr lang="en-US"/>
          </a:p>
        </p:txBody>
      </p:sp>
      <p:sp>
        <p:nvSpPr>
          <p:cNvPr id="9" name="Rounded Rectangle 6">
            <a:extLst>
              <a:ext uri="{FF2B5EF4-FFF2-40B4-BE49-F238E27FC236}">
                <a16:creationId xmlns:a16="http://schemas.microsoft.com/office/drawing/2014/main" id="{D1B40081-4BE8-45D4-92F8-BFCD3A4AF117}"/>
              </a:ext>
            </a:extLst>
          </p:cNvPr>
          <p:cNvSpPr/>
          <p:nvPr/>
        </p:nvSpPr>
        <p:spPr>
          <a:xfrm>
            <a:off x="221811" y="870438"/>
            <a:ext cx="7518902" cy="5087430"/>
          </a:xfrm>
          <a:prstGeom prst="roundRect">
            <a:avLst>
              <a:gd name="adj" fmla="val 6630"/>
            </a:avLst>
          </a:prstGeom>
          <a:solidFill>
            <a:schemeClr val="bg2">
              <a:lumMod val="20000"/>
              <a:lumOff val="80000"/>
            </a:schemeClr>
          </a:solidFill>
          <a:ln w="38100">
            <a:solidFill>
              <a:srgbClr val="73B9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33" tIns="45716" rIns="91433" bIns="45716" rtlCol="0" anchor="ctr"/>
          <a:lstStyle/>
          <a:p>
            <a:pPr lvl="0"/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as np</a:t>
            </a:r>
          </a:p>
          <a:p>
            <a:pPr lvl="0"/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 time import 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perf_counter</a:t>
            </a:r>
            <a:endParaRPr lang="en-US" sz="10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numba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import 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jit</a:t>
            </a:r>
            <a:endParaRPr lang="en-US" sz="10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endParaRPr lang="en-US" sz="10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0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sz="100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jit</a:t>
            </a:r>
            <a:endParaRPr lang="en-US" sz="100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 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p_num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d_num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pPr lvl="0"/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pos = 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np.zeros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 shape=(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d_num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p_num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), 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dtype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=np.float32 )</a:t>
            </a:r>
          </a:p>
          <a:p>
            <a:pPr lvl="0"/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accel = 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np.zeros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 shape=(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d_num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p_num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), 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dtype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=np.float32 )</a:t>
            </a:r>
          </a:p>
          <a:p>
            <a:pPr lvl="0"/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for j in range(0, 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p_num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pPr lvl="0"/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for 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 range(0, 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d_num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pPr lvl="0"/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pos[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i,j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= 6.5</a:t>
            </a:r>
          </a:p>
          <a:p>
            <a:pPr lvl="0"/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# end for 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endParaRPr lang="en-US" sz="10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for 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 range(0, 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d_num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pPr lvl="0"/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accel[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i,j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= 4.2*pos[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i,j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pPr lvl="0"/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# end for 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endParaRPr lang="en-US" sz="10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# end for j</a:t>
            </a:r>
          </a:p>
          <a:p>
            <a:pPr lvl="0"/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return pos, accel</a:t>
            </a:r>
          </a:p>
          <a:p>
            <a:pPr lvl="0"/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end def</a:t>
            </a:r>
          </a:p>
          <a:p>
            <a:pPr lvl="0"/>
            <a:endParaRPr lang="en-US" sz="10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endParaRPr lang="en-US" sz="10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main</a:t>
            </a:r>
          </a:p>
          <a:p>
            <a:pPr lvl="0"/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d_num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5000</a:t>
            </a:r>
          </a:p>
          <a:p>
            <a:pPr lvl="0"/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p_num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5000</a:t>
            </a:r>
          </a:p>
          <a:p>
            <a:pPr lvl="0"/>
            <a:endParaRPr lang="en-US" sz="10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start_time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perf_counter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 )</a:t>
            </a:r>
          </a:p>
          <a:p>
            <a:pPr lvl="0"/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pos, accel = 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p_num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d_num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0"/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stop_time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perf_counter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 )</a:t>
            </a:r>
          </a:p>
          <a:p>
            <a:pPr lvl="0"/>
            <a:endParaRPr lang="en-US" sz="10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print(pos)</a:t>
            </a:r>
          </a:p>
          <a:p>
            <a:pPr lvl="0"/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print(accel)</a:t>
            </a:r>
          </a:p>
          <a:p>
            <a:pPr lvl="0"/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print('')</a:t>
            </a:r>
          </a:p>
          <a:p>
            <a:pPr lvl="0"/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print('    Elapsed wall clock time = %g seconds.' % (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stop_time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 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start_time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)</a:t>
            </a:r>
          </a:p>
          <a:p>
            <a:pPr lvl="0"/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print('')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23AA5DB-EF88-4015-9A7D-37C6F8FCA1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31668" y="1423447"/>
            <a:ext cx="2839474" cy="4323099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/>
              <a:t>@</a:t>
            </a:r>
            <a:r>
              <a:rPr lang="en-US" sz="2000" err="1"/>
              <a:t>jit</a:t>
            </a:r>
            <a:r>
              <a:rPr lang="en-US" sz="2000"/>
              <a:t> compiles for the CPU by default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/>
              <a:t>Just put the desired decorator before the function. No other changes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C2E51A-9470-41A5-AF8A-C7EAC189184C}"/>
              </a:ext>
            </a:extLst>
          </p:cNvPr>
          <p:cNvSpPr txBox="1"/>
          <p:nvPr/>
        </p:nvSpPr>
        <p:spPr>
          <a:xfrm>
            <a:off x="7026215" y="906912"/>
            <a:ext cx="622286" cy="424732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2400">
                <a:solidFill>
                  <a:srgbClr val="FF0000"/>
                </a:solidFill>
                <a:latin typeface="Trebuchet MS"/>
              </a:rPr>
              <a:t>2.2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9517689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507D94-8121-4882-85FE-320570F4E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348" y="81807"/>
            <a:ext cx="9976104" cy="590931"/>
          </a:xfrm>
        </p:spPr>
        <p:txBody>
          <a:bodyPr/>
          <a:lstStyle/>
          <a:p>
            <a:r>
              <a:rPr lang="en-US"/>
              <a:t>Example – @</a:t>
            </a:r>
            <a:r>
              <a:rPr lang="en-US" err="1"/>
              <a:t>jit</a:t>
            </a:r>
            <a:r>
              <a:rPr lang="en-US"/>
              <a:t> – target Multi-</a:t>
            </a:r>
            <a:r>
              <a:rPr lang="en-US" err="1"/>
              <a:t>COre</a:t>
            </a:r>
            <a:endParaRPr lang="en-US"/>
          </a:p>
        </p:txBody>
      </p:sp>
      <p:sp>
        <p:nvSpPr>
          <p:cNvPr id="9" name="Rounded Rectangle 6">
            <a:extLst>
              <a:ext uri="{FF2B5EF4-FFF2-40B4-BE49-F238E27FC236}">
                <a16:creationId xmlns:a16="http://schemas.microsoft.com/office/drawing/2014/main" id="{D1B40081-4BE8-45D4-92F8-BFCD3A4AF117}"/>
              </a:ext>
            </a:extLst>
          </p:cNvPr>
          <p:cNvSpPr/>
          <p:nvPr/>
        </p:nvSpPr>
        <p:spPr>
          <a:xfrm>
            <a:off x="221811" y="879231"/>
            <a:ext cx="7518902" cy="5078636"/>
          </a:xfrm>
          <a:prstGeom prst="roundRect">
            <a:avLst>
              <a:gd name="adj" fmla="val 6630"/>
            </a:avLst>
          </a:prstGeom>
          <a:solidFill>
            <a:schemeClr val="bg2">
              <a:lumMod val="20000"/>
              <a:lumOff val="80000"/>
            </a:schemeClr>
          </a:solidFill>
          <a:ln w="38100">
            <a:solidFill>
              <a:srgbClr val="73B9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33" tIns="45716" rIns="91433" bIns="45716" rtlCol="0" anchor="ctr"/>
          <a:lstStyle/>
          <a:p>
            <a:pPr lvl="0"/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as np</a:t>
            </a:r>
          </a:p>
          <a:p>
            <a:pPr lvl="0"/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 time import clock</a:t>
            </a:r>
          </a:p>
          <a:p>
            <a:pPr lvl="0"/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numba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import 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jit</a:t>
            </a:r>
            <a:endParaRPr lang="en-US" sz="10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endParaRPr lang="en-US" sz="10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0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sz="100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jit</a:t>
            </a:r>
            <a:r>
              <a:rPr lang="en-US" sz="10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nopython</a:t>
            </a:r>
            <a:r>
              <a:rPr lang="en-US" sz="10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=True, parallel=True)</a:t>
            </a:r>
          </a:p>
          <a:p>
            <a:pPr lvl="0"/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 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p_num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d_num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pPr lvl="0"/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pos = 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np.zeros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 shape=(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d_num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p_num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), 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dtype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=np.float32 )</a:t>
            </a:r>
          </a:p>
          <a:p>
            <a:pPr lvl="0"/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accel = 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np.zeros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 shape=(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d_num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p_num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), 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dtype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=np.float32 )</a:t>
            </a:r>
          </a:p>
          <a:p>
            <a:pPr lvl="0"/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for j in range(0, 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p_num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pPr lvl="0"/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for 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 range(0, 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d_num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pPr lvl="0"/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pos[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i,j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= 6.5</a:t>
            </a:r>
          </a:p>
          <a:p>
            <a:pPr lvl="0"/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# end for 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endParaRPr lang="en-US" sz="10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for 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 range(0, 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d_num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pPr lvl="0"/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accel[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i,j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= 4.2*pos[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i,j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pPr lvl="0"/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# end for 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endParaRPr lang="en-US" sz="10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# end for j</a:t>
            </a:r>
          </a:p>
          <a:p>
            <a:pPr lvl="0"/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return pos, accel</a:t>
            </a:r>
          </a:p>
          <a:p>
            <a:pPr lvl="0"/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end def</a:t>
            </a:r>
          </a:p>
          <a:p>
            <a:pPr lvl="0"/>
            <a:endParaRPr lang="en-US" sz="10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endParaRPr lang="en-US" sz="10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main</a:t>
            </a:r>
          </a:p>
          <a:p>
            <a:pPr lvl="0"/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d_num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5000</a:t>
            </a:r>
          </a:p>
          <a:p>
            <a:pPr lvl="0"/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p_num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5000</a:t>
            </a:r>
          </a:p>
          <a:p>
            <a:pPr lvl="0"/>
            <a:endParaRPr lang="en-US" sz="10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start_time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perf_counter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 )</a:t>
            </a:r>
          </a:p>
          <a:p>
            <a:pPr lvl="0"/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pos, accel = 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p_num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d_num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0"/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stop_time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perf_counter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 )</a:t>
            </a:r>
          </a:p>
          <a:p>
            <a:pPr lvl="0"/>
            <a:endParaRPr lang="en-US" sz="10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print(pos)</a:t>
            </a:r>
          </a:p>
          <a:p>
            <a:pPr lvl="0"/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print(accel)</a:t>
            </a:r>
          </a:p>
          <a:p>
            <a:pPr lvl="0"/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print('')</a:t>
            </a:r>
          </a:p>
          <a:p>
            <a:pPr lvl="0"/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print('    Elapsed wall clock time = %g seconds.' % (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stop_time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 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start_time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)</a:t>
            </a:r>
          </a:p>
          <a:p>
            <a:pPr lvl="0"/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print('')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23AA5DB-EF88-4015-9A7D-37C6F8FCA1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23200" y="1423447"/>
            <a:ext cx="2847941" cy="4323099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/>
              <a:t>@</a:t>
            </a:r>
            <a:r>
              <a:rPr lang="en-US" sz="2000" err="1"/>
              <a:t>jit</a:t>
            </a:r>
            <a:r>
              <a:rPr lang="en-US" sz="2000"/>
              <a:t> compiles for multiple cores (all cores)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/>
              <a:t>Just put the desired decorator before the function. No other changes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2F31720-248A-465B-8DB3-C616A4920E8F}"/>
              </a:ext>
            </a:extLst>
          </p:cNvPr>
          <p:cNvSpPr txBox="1"/>
          <p:nvPr/>
        </p:nvSpPr>
        <p:spPr>
          <a:xfrm>
            <a:off x="7000336" y="906912"/>
            <a:ext cx="622286" cy="424732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2400">
                <a:solidFill>
                  <a:srgbClr val="FF0000"/>
                </a:solidFill>
                <a:latin typeface="Trebuchet MS"/>
              </a:rPr>
              <a:t>2.3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5983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38348-ED04-4BC7-8C37-66921DECF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Using @vectorize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DA6028-3791-4592-B877-BF88180DCB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/>
              <a:t>The decorator </a:t>
            </a:r>
            <a:r>
              <a:rPr lang="en-US" sz="1800">
                <a:latin typeface="Courier New" panose="02070309020205020404" pitchFamily="49" charset="0"/>
                <a:cs typeface="Courier New" panose="02070309020205020404" pitchFamily="49" charset="0"/>
              </a:rPr>
              <a:t>@vectorize </a:t>
            </a:r>
            <a:r>
              <a:rPr lang="en-US" sz="1800"/>
              <a:t>is used for simple functions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en-US" sz="1600"/>
              <a:t>Input and a single return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/>
              <a:t>Need type signature(s) for each data type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/>
              <a:t>Write in scalar notation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/>
              <a:t>Must be element-by-element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en-US" sz="1600"/>
              <a:t>Check by writing in scalar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/>
              <a:t>For this particular code, we take the one function and break it into two functions to get one return per function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en-US" sz="1600"/>
              <a:t>Each operates on an array</a:t>
            </a:r>
          </a:p>
          <a:p>
            <a:endParaRPr lang="en-US" sz="180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D89CBA-42E3-4741-8951-34DFC75FEFA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489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507D94-8121-4882-85FE-320570F4E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348" y="81807"/>
            <a:ext cx="9976104" cy="590931"/>
          </a:xfrm>
        </p:spPr>
        <p:txBody>
          <a:bodyPr/>
          <a:lstStyle/>
          <a:p>
            <a:r>
              <a:rPr lang="en-US"/>
              <a:t>Example – @Vectorize Single Core</a:t>
            </a:r>
          </a:p>
        </p:txBody>
      </p:sp>
      <p:sp>
        <p:nvSpPr>
          <p:cNvPr id="9" name="Rounded Rectangle 6">
            <a:extLst>
              <a:ext uri="{FF2B5EF4-FFF2-40B4-BE49-F238E27FC236}">
                <a16:creationId xmlns:a16="http://schemas.microsoft.com/office/drawing/2014/main" id="{D1B40081-4BE8-45D4-92F8-BFCD3A4AF117}"/>
              </a:ext>
            </a:extLst>
          </p:cNvPr>
          <p:cNvSpPr/>
          <p:nvPr/>
        </p:nvSpPr>
        <p:spPr>
          <a:xfrm>
            <a:off x="221811" y="870438"/>
            <a:ext cx="7518902" cy="5087429"/>
          </a:xfrm>
          <a:prstGeom prst="roundRect">
            <a:avLst>
              <a:gd name="adj" fmla="val 6630"/>
            </a:avLst>
          </a:prstGeom>
          <a:solidFill>
            <a:schemeClr val="bg2">
              <a:lumMod val="20000"/>
              <a:lumOff val="80000"/>
            </a:schemeClr>
          </a:solidFill>
          <a:ln w="38100">
            <a:solidFill>
              <a:srgbClr val="73B9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33" tIns="45716" rIns="91433" bIns="45716" rtlCol="0" anchor="ctr"/>
          <a:lstStyle/>
          <a:p>
            <a:pPr lvl="0"/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as np</a:t>
            </a:r>
          </a:p>
          <a:p>
            <a:pPr lvl="0"/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 time import 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perf_counter</a:t>
            </a:r>
            <a:endParaRPr lang="en-US" sz="10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numba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import vectorize</a:t>
            </a:r>
          </a:p>
          <a:p>
            <a:pPr lvl="0"/>
            <a:endParaRPr lang="en-US" sz="10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0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@vectorize(['float32(float32)'])</a:t>
            </a:r>
          </a:p>
          <a:p>
            <a:pPr lvl="0"/>
            <a:r>
              <a:rPr lang="en-US" sz="10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 </a:t>
            </a:r>
            <a:r>
              <a:rPr lang="en-US" sz="100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set_pos</a:t>
            </a:r>
            <a:r>
              <a:rPr lang="en-US" sz="10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(pos):</a:t>
            </a:r>
          </a:p>
          <a:p>
            <a:pPr lvl="0"/>
            <a:r>
              <a:rPr lang="en-US" sz="10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return 6.5</a:t>
            </a:r>
          </a:p>
          <a:p>
            <a:pPr lvl="0"/>
            <a:r>
              <a:rPr lang="en-US" sz="10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end def</a:t>
            </a:r>
          </a:p>
          <a:p>
            <a:pPr lvl="0"/>
            <a:endParaRPr lang="en-US" sz="100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0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@vectorize(['float32(float32, float32)'])</a:t>
            </a:r>
          </a:p>
          <a:p>
            <a:pPr lvl="0"/>
            <a:r>
              <a:rPr lang="en-US" sz="10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 </a:t>
            </a:r>
            <a:r>
              <a:rPr lang="en-US" sz="100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set_accel</a:t>
            </a:r>
            <a:r>
              <a:rPr lang="en-US" sz="10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(pos, accel):</a:t>
            </a:r>
          </a:p>
          <a:p>
            <a:pPr lvl="0"/>
            <a:r>
              <a:rPr lang="en-US" sz="10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return 4.2*pos</a:t>
            </a:r>
          </a:p>
          <a:p>
            <a:pPr lvl="0"/>
            <a:r>
              <a:rPr lang="en-US" sz="10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end def</a:t>
            </a:r>
          </a:p>
          <a:p>
            <a:pPr lvl="0"/>
            <a:endParaRPr lang="en-US" sz="10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endParaRPr lang="en-US" sz="10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main</a:t>
            </a:r>
          </a:p>
          <a:p>
            <a:pPr lvl="0"/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d_num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5000</a:t>
            </a:r>
          </a:p>
          <a:p>
            <a:pPr lvl="0"/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p_num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5000</a:t>
            </a:r>
          </a:p>
          <a:p>
            <a:pPr lvl="0"/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pos = 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np.zeros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 shape=(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d_num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p_num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), 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dtype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=np.float32 )</a:t>
            </a:r>
          </a:p>
          <a:p>
            <a:pPr lvl="0"/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accel = 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np.zeros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 shape=(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d_num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p_num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), 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dtype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=np.float32 )</a:t>
            </a:r>
          </a:p>
          <a:p>
            <a:pPr lvl="0"/>
            <a:endParaRPr lang="en-US" sz="10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start_time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perf_counter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 )</a:t>
            </a:r>
          </a:p>
          <a:p>
            <a:pPr lvl="0"/>
            <a:r>
              <a:rPr lang="en-US" sz="10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pos = </a:t>
            </a:r>
            <a:r>
              <a:rPr lang="en-US" sz="100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set_pos</a:t>
            </a:r>
            <a:r>
              <a:rPr lang="en-US" sz="10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(pos)</a:t>
            </a:r>
          </a:p>
          <a:p>
            <a:pPr lvl="0"/>
            <a:r>
              <a:rPr lang="en-US" sz="10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accel = </a:t>
            </a:r>
            <a:r>
              <a:rPr lang="en-US" sz="100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set_accel</a:t>
            </a:r>
            <a:r>
              <a:rPr lang="en-US" sz="10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pos,accel</a:t>
            </a:r>
            <a:r>
              <a:rPr lang="en-US" sz="10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0"/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stop_time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perf_counter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 )</a:t>
            </a:r>
          </a:p>
          <a:p>
            <a:pPr lvl="0"/>
            <a:endParaRPr lang="en-US" sz="10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print(pos)</a:t>
            </a:r>
          </a:p>
          <a:p>
            <a:pPr lvl="0"/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print(accel)</a:t>
            </a:r>
          </a:p>
          <a:p>
            <a:pPr lvl="0"/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print('')</a:t>
            </a:r>
          </a:p>
          <a:p>
            <a:pPr lvl="0"/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print('    Elapsed wall clock time = %g seconds.' % (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stop_time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 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start_time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)</a:t>
            </a:r>
          </a:p>
          <a:p>
            <a:pPr lvl="0"/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print('')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23AA5DB-EF88-4015-9A7D-37C6F8FCA1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07868" y="1423447"/>
            <a:ext cx="2763274" cy="4323099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/>
              <a:t>Split larger function into two functions</a:t>
            </a:r>
          </a:p>
          <a:p>
            <a:pPr marL="914400" lvl="1" indent="-342900">
              <a:buFont typeface="Arial" panose="020B0604020202020204" pitchFamily="34" charset="0"/>
              <a:buChar char="•"/>
            </a:pPr>
            <a:r>
              <a:rPr lang="en-US" sz="1800"/>
              <a:t>Each function has a single return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/>
              <a:t>Set the input definition for each function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/>
              <a:t>Use default target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E84A734-323A-4F00-8A47-7106D99EFD6E}"/>
              </a:ext>
            </a:extLst>
          </p:cNvPr>
          <p:cNvSpPr txBox="1"/>
          <p:nvPr/>
        </p:nvSpPr>
        <p:spPr>
          <a:xfrm>
            <a:off x="7013276" y="958670"/>
            <a:ext cx="622286" cy="424732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2400">
                <a:solidFill>
                  <a:srgbClr val="FF0000"/>
                </a:solidFill>
                <a:latin typeface="Trebuchet MS"/>
              </a:rPr>
              <a:t>2.4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7463613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507D94-8121-4882-85FE-320570F4E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348" y="81807"/>
            <a:ext cx="9976104" cy="590931"/>
          </a:xfrm>
        </p:spPr>
        <p:txBody>
          <a:bodyPr/>
          <a:lstStyle/>
          <a:p>
            <a:r>
              <a:rPr lang="en-US"/>
              <a:t>Example – @Vectorize parallel</a:t>
            </a:r>
          </a:p>
        </p:txBody>
      </p:sp>
      <p:sp>
        <p:nvSpPr>
          <p:cNvPr id="9" name="Rounded Rectangle 6">
            <a:extLst>
              <a:ext uri="{FF2B5EF4-FFF2-40B4-BE49-F238E27FC236}">
                <a16:creationId xmlns:a16="http://schemas.microsoft.com/office/drawing/2014/main" id="{D1B40081-4BE8-45D4-92F8-BFCD3A4AF117}"/>
              </a:ext>
            </a:extLst>
          </p:cNvPr>
          <p:cNvSpPr/>
          <p:nvPr/>
        </p:nvSpPr>
        <p:spPr>
          <a:xfrm>
            <a:off x="221811" y="879231"/>
            <a:ext cx="7518902" cy="5078637"/>
          </a:xfrm>
          <a:prstGeom prst="roundRect">
            <a:avLst>
              <a:gd name="adj" fmla="val 6630"/>
            </a:avLst>
          </a:prstGeom>
          <a:solidFill>
            <a:schemeClr val="bg2">
              <a:lumMod val="20000"/>
              <a:lumOff val="80000"/>
            </a:schemeClr>
          </a:solidFill>
          <a:ln w="38100">
            <a:solidFill>
              <a:srgbClr val="73B9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33" tIns="45716" rIns="91433" bIns="45716" rtlCol="0" anchor="ctr"/>
          <a:lstStyle/>
          <a:p>
            <a:pPr lvl="0"/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as np</a:t>
            </a:r>
          </a:p>
          <a:p>
            <a:pPr lvl="0"/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 time import 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perf_counter</a:t>
            </a:r>
            <a:endParaRPr lang="en-US" sz="10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numba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import vectorize</a:t>
            </a:r>
          </a:p>
          <a:p>
            <a:pPr lvl="0"/>
            <a:endParaRPr lang="en-US" sz="10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0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@vectorize(['float32(float32)'], target='parallel')</a:t>
            </a:r>
          </a:p>
          <a:p>
            <a:pPr lvl="0"/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 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set_pos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(pos):</a:t>
            </a:r>
          </a:p>
          <a:p>
            <a:pPr lvl="0"/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return 6.5</a:t>
            </a:r>
          </a:p>
          <a:p>
            <a:pPr lvl="0"/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end def</a:t>
            </a:r>
          </a:p>
          <a:p>
            <a:pPr lvl="0"/>
            <a:endParaRPr lang="en-US" sz="10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0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@vectorize(['float32(float32, float32)'], target='parallel')</a:t>
            </a:r>
          </a:p>
          <a:p>
            <a:pPr lvl="0"/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 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set_accel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(pos, accel):</a:t>
            </a:r>
          </a:p>
          <a:p>
            <a:pPr lvl="0"/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return 4.2*pos</a:t>
            </a:r>
          </a:p>
          <a:p>
            <a:pPr lvl="0"/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end def</a:t>
            </a:r>
          </a:p>
          <a:p>
            <a:pPr lvl="0"/>
            <a:endParaRPr lang="en-US" sz="10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endParaRPr lang="en-US" sz="10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main</a:t>
            </a:r>
          </a:p>
          <a:p>
            <a:pPr lvl="0"/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d_num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5000</a:t>
            </a:r>
          </a:p>
          <a:p>
            <a:pPr lvl="0"/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p_num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5000</a:t>
            </a:r>
          </a:p>
          <a:p>
            <a:pPr lvl="0"/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pos = 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np.zeros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 shape=(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d_num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p_num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), 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dtype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=np.float32 )</a:t>
            </a:r>
          </a:p>
          <a:p>
            <a:pPr lvl="0"/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accel = 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np.zeros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 shape=(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d_num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p_num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), 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dtype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=np.float32 )</a:t>
            </a:r>
          </a:p>
          <a:p>
            <a:pPr lvl="0"/>
            <a:endParaRPr lang="en-US" sz="10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start_time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perf_counter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 )</a:t>
            </a:r>
          </a:p>
          <a:p>
            <a:pPr lvl="0"/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pos = 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set_pos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(pos)</a:t>
            </a:r>
          </a:p>
          <a:p>
            <a:pPr lvl="0"/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accel = 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set_accel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pos,accel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0"/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stop_time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perf_counter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 )</a:t>
            </a:r>
          </a:p>
          <a:p>
            <a:pPr lvl="0"/>
            <a:endParaRPr lang="en-US" sz="10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print(pos)</a:t>
            </a:r>
          </a:p>
          <a:p>
            <a:pPr lvl="0"/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print(accel)</a:t>
            </a:r>
          </a:p>
          <a:p>
            <a:pPr lvl="0"/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print('')</a:t>
            </a:r>
          </a:p>
          <a:p>
            <a:pPr lvl="0"/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print('    Elapsed wall clock time = %g seconds.' % (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stop_time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 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start_time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)</a:t>
            </a:r>
          </a:p>
          <a:p>
            <a:pPr lvl="0"/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print('')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23AA5DB-EF88-4015-9A7D-37C6F8FCA1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58668" y="1423447"/>
            <a:ext cx="2712474" cy="4323099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/>
              <a:t>Specify target, “parallel”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DE39A5-90DD-4DF4-B993-D0EF32E7AA24}"/>
              </a:ext>
            </a:extLst>
          </p:cNvPr>
          <p:cNvSpPr txBox="1"/>
          <p:nvPr/>
        </p:nvSpPr>
        <p:spPr>
          <a:xfrm>
            <a:off x="7013276" y="945730"/>
            <a:ext cx="622286" cy="424732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2400">
                <a:solidFill>
                  <a:srgbClr val="FF0000"/>
                </a:solidFill>
                <a:latin typeface="Trebuchet MS"/>
              </a:rPr>
              <a:t>2.5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9949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507D94-8121-4882-85FE-320570F4E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348" y="81807"/>
            <a:ext cx="9976104" cy="590931"/>
          </a:xfrm>
        </p:spPr>
        <p:txBody>
          <a:bodyPr/>
          <a:lstStyle/>
          <a:p>
            <a:r>
              <a:rPr lang="en-US"/>
              <a:t>Example – @Vectorize CUDA</a:t>
            </a:r>
          </a:p>
        </p:txBody>
      </p:sp>
      <p:sp>
        <p:nvSpPr>
          <p:cNvPr id="9" name="Rounded Rectangle 6">
            <a:extLst>
              <a:ext uri="{FF2B5EF4-FFF2-40B4-BE49-F238E27FC236}">
                <a16:creationId xmlns:a16="http://schemas.microsoft.com/office/drawing/2014/main" id="{D1B40081-4BE8-45D4-92F8-BFCD3A4AF117}"/>
              </a:ext>
            </a:extLst>
          </p:cNvPr>
          <p:cNvSpPr/>
          <p:nvPr/>
        </p:nvSpPr>
        <p:spPr>
          <a:xfrm>
            <a:off x="221811" y="870439"/>
            <a:ext cx="7518902" cy="5087430"/>
          </a:xfrm>
          <a:prstGeom prst="roundRect">
            <a:avLst>
              <a:gd name="adj" fmla="val 6630"/>
            </a:avLst>
          </a:prstGeom>
          <a:solidFill>
            <a:schemeClr val="bg2">
              <a:lumMod val="20000"/>
              <a:lumOff val="80000"/>
            </a:schemeClr>
          </a:solidFill>
          <a:ln w="38100">
            <a:solidFill>
              <a:srgbClr val="73B9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33" tIns="45716" rIns="91433" bIns="45716" rtlCol="0" anchor="ctr"/>
          <a:lstStyle/>
          <a:p>
            <a:pPr lvl="0"/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as np</a:t>
            </a:r>
          </a:p>
          <a:p>
            <a:pPr lvl="0"/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 time import 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perf_counter</a:t>
            </a:r>
            <a:endParaRPr lang="en-US" sz="10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numba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import vectorize</a:t>
            </a:r>
          </a:p>
          <a:p>
            <a:pPr lvl="0"/>
            <a:endParaRPr lang="en-US" sz="10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0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@vectorize(['float32(float32)'], target='</a:t>
            </a:r>
            <a:r>
              <a:rPr lang="en-US" sz="100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cuda</a:t>
            </a:r>
            <a:r>
              <a:rPr lang="en-US" sz="10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')</a:t>
            </a:r>
          </a:p>
          <a:p>
            <a:pPr lvl="0"/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 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set_pos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(pos):</a:t>
            </a:r>
          </a:p>
          <a:p>
            <a:pPr lvl="0"/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return 6.5</a:t>
            </a:r>
          </a:p>
          <a:p>
            <a:pPr lvl="0"/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end def</a:t>
            </a:r>
          </a:p>
          <a:p>
            <a:pPr lvl="0"/>
            <a:endParaRPr lang="en-US" sz="10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0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@vectorize(['float32(float32, float32)'], target='</a:t>
            </a:r>
            <a:r>
              <a:rPr lang="en-US" sz="100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cuda</a:t>
            </a:r>
            <a:r>
              <a:rPr lang="en-US" sz="10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')</a:t>
            </a:r>
          </a:p>
          <a:p>
            <a:pPr lvl="0"/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 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set_accel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(pos, accel):</a:t>
            </a:r>
          </a:p>
          <a:p>
            <a:pPr lvl="0"/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return 4.2*pos</a:t>
            </a:r>
          </a:p>
          <a:p>
            <a:pPr lvl="0"/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end def</a:t>
            </a:r>
          </a:p>
          <a:p>
            <a:pPr lvl="0"/>
            <a:endParaRPr lang="en-US" sz="10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endParaRPr lang="en-US" sz="10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main</a:t>
            </a:r>
          </a:p>
          <a:p>
            <a:pPr lvl="0"/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d_num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5000</a:t>
            </a:r>
          </a:p>
          <a:p>
            <a:pPr lvl="0"/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p_num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5000</a:t>
            </a:r>
          </a:p>
          <a:p>
            <a:pPr lvl="0"/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pos = 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np.zeros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 shape=(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d_num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p_num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), 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dtype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=np.float32 )</a:t>
            </a:r>
          </a:p>
          <a:p>
            <a:pPr lvl="0"/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accel = 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np.zeros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 shape=(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d_num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p_num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), 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dtype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=np.float32 )</a:t>
            </a:r>
          </a:p>
          <a:p>
            <a:pPr lvl="0"/>
            <a:endParaRPr lang="en-US" sz="10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start_time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perf_counter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 )</a:t>
            </a:r>
          </a:p>
          <a:p>
            <a:pPr lvl="0"/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pos = 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set_pos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(pos)</a:t>
            </a:r>
          </a:p>
          <a:p>
            <a:pPr lvl="0"/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accel = 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set_accel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pos,accel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0"/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stop_time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perf_counter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 )</a:t>
            </a:r>
          </a:p>
          <a:p>
            <a:pPr lvl="0"/>
            <a:endParaRPr lang="en-US" sz="10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print(pos)</a:t>
            </a:r>
          </a:p>
          <a:p>
            <a:pPr lvl="0"/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print(accel)</a:t>
            </a:r>
          </a:p>
          <a:p>
            <a:pPr lvl="0"/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print('')</a:t>
            </a:r>
          </a:p>
          <a:p>
            <a:pPr lvl="0"/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print('    Elapsed wall clock time = %g seconds.' % (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stop_time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 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start_time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)</a:t>
            </a:r>
          </a:p>
          <a:p>
            <a:pPr lvl="0"/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print('')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23AA5DB-EF88-4015-9A7D-37C6F8FCA1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0134" y="1423447"/>
            <a:ext cx="2831008" cy="4323099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/>
              <a:t>Switch target to NVIDIA GPU!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BA6252-6C0C-4139-B102-FD946CBBCB55}"/>
              </a:ext>
            </a:extLst>
          </p:cNvPr>
          <p:cNvSpPr txBox="1"/>
          <p:nvPr/>
        </p:nvSpPr>
        <p:spPr>
          <a:xfrm>
            <a:off x="6974457" y="945730"/>
            <a:ext cx="622286" cy="424732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2400">
                <a:solidFill>
                  <a:srgbClr val="FF0000"/>
                </a:solidFill>
                <a:latin typeface="Trebuchet MS"/>
              </a:rPr>
              <a:t>2.6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1437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6">
            <a:extLst>
              <a:ext uri="{FF2B5EF4-FFF2-40B4-BE49-F238E27FC236}">
                <a16:creationId xmlns:a16="http://schemas.microsoft.com/office/drawing/2014/main" id="{D1B40081-4BE8-45D4-92F8-BFCD3A4AF117}"/>
              </a:ext>
            </a:extLst>
          </p:cNvPr>
          <p:cNvSpPr/>
          <p:nvPr/>
        </p:nvSpPr>
        <p:spPr>
          <a:xfrm>
            <a:off x="221811" y="110071"/>
            <a:ext cx="5797989" cy="5957867"/>
          </a:xfrm>
          <a:prstGeom prst="roundRect">
            <a:avLst>
              <a:gd name="adj" fmla="val 6630"/>
            </a:avLst>
          </a:prstGeom>
          <a:solidFill>
            <a:schemeClr val="bg2">
              <a:lumMod val="20000"/>
              <a:lumOff val="80000"/>
            </a:schemeClr>
          </a:solidFill>
          <a:ln w="38100">
            <a:solidFill>
              <a:srgbClr val="73B9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33" tIns="45716" rIns="91433" bIns="45716" rtlCol="0" anchor="ctr"/>
          <a:lstStyle/>
          <a:p>
            <a:pPr lvl="0"/>
            <a:r>
              <a:rPr lang="en-US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sz="9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as np</a:t>
            </a:r>
          </a:p>
          <a:p>
            <a:pPr lvl="0"/>
            <a:r>
              <a:rPr lang="en-US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 time import </a:t>
            </a:r>
            <a:r>
              <a:rPr lang="en-US" sz="9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perf_counter</a:t>
            </a:r>
            <a:endParaRPr lang="en-US" sz="9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9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numba</a:t>
            </a:r>
            <a:r>
              <a:rPr lang="en-US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import </a:t>
            </a:r>
            <a:r>
              <a:rPr lang="en-US" sz="9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cuda</a:t>
            </a:r>
            <a:endParaRPr lang="en-US" sz="9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endParaRPr lang="en-US" sz="9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9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sz="90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cuda.jit</a:t>
            </a:r>
            <a:endParaRPr lang="en-US" sz="90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 </a:t>
            </a:r>
            <a:r>
              <a:rPr lang="en-US" sz="9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r>
              <a:rPr lang="en-US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9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p_num</a:t>
            </a:r>
            <a:r>
              <a:rPr lang="en-US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9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d_num</a:t>
            </a:r>
            <a:r>
              <a:rPr lang="en-US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9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pos, accel</a:t>
            </a:r>
            <a:r>
              <a:rPr lang="en-US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pPr lvl="0"/>
            <a:r>
              <a:rPr lang="en-US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for j in range(0, </a:t>
            </a:r>
            <a:r>
              <a:rPr lang="en-US" sz="90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p_num</a:t>
            </a:r>
            <a:r>
              <a:rPr lang="en-US" sz="9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[0]</a:t>
            </a:r>
            <a:r>
              <a:rPr lang="en-US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pPr lvl="0"/>
            <a:r>
              <a:rPr lang="en-US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for </a:t>
            </a:r>
            <a:r>
              <a:rPr lang="en-US" sz="9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 range(0, </a:t>
            </a:r>
            <a:r>
              <a:rPr lang="en-US" sz="90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d_num</a:t>
            </a:r>
            <a:r>
              <a:rPr lang="en-US" sz="9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[0]</a:t>
            </a:r>
            <a:r>
              <a:rPr lang="en-US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pPr lvl="0"/>
            <a:r>
              <a:rPr lang="en-US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pos[</a:t>
            </a:r>
            <a:r>
              <a:rPr lang="en-US" sz="9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i,j</a:t>
            </a:r>
            <a:r>
              <a:rPr lang="en-US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= 6.5</a:t>
            </a:r>
          </a:p>
          <a:p>
            <a:pPr lvl="0"/>
            <a:r>
              <a:rPr lang="en-US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# end for </a:t>
            </a:r>
            <a:r>
              <a:rPr lang="en-US" sz="9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endParaRPr lang="en-US" sz="9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for </a:t>
            </a:r>
            <a:r>
              <a:rPr lang="en-US" sz="9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 range(0, </a:t>
            </a:r>
            <a:r>
              <a:rPr lang="en-US" sz="9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d_num</a:t>
            </a:r>
            <a:r>
              <a:rPr lang="en-US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[0]):</a:t>
            </a:r>
          </a:p>
          <a:p>
            <a:pPr lvl="0"/>
            <a:r>
              <a:rPr lang="en-US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accel[</a:t>
            </a:r>
            <a:r>
              <a:rPr lang="en-US" sz="9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i,j</a:t>
            </a:r>
            <a:r>
              <a:rPr lang="en-US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= 4.2*pos[</a:t>
            </a:r>
            <a:r>
              <a:rPr lang="en-US" sz="9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i,j</a:t>
            </a:r>
            <a:r>
              <a:rPr lang="en-US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pPr lvl="0"/>
            <a:r>
              <a:rPr lang="en-US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# end for </a:t>
            </a:r>
            <a:r>
              <a:rPr lang="en-US" sz="9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endParaRPr lang="en-US" sz="9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# end for j</a:t>
            </a:r>
          </a:p>
          <a:p>
            <a:pPr lvl="0"/>
            <a:r>
              <a:rPr lang="en-US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end def</a:t>
            </a:r>
          </a:p>
          <a:p>
            <a:pPr lvl="0"/>
            <a:endParaRPr lang="en-US" sz="9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endParaRPr lang="en-US" sz="9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main loop</a:t>
            </a:r>
          </a:p>
          <a:p>
            <a:pPr lvl="0"/>
            <a:r>
              <a:rPr lang="en-US" sz="90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d_num</a:t>
            </a:r>
            <a:r>
              <a:rPr lang="en-US" sz="9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90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np.zeros</a:t>
            </a:r>
            <a:r>
              <a:rPr lang="en-US" sz="9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(1, </a:t>
            </a:r>
            <a:r>
              <a:rPr lang="en-US" sz="90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dtype</a:t>
            </a:r>
            <a:r>
              <a:rPr lang="en-US" sz="9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=int)</a:t>
            </a:r>
          </a:p>
          <a:p>
            <a:pPr lvl="0"/>
            <a:r>
              <a:rPr lang="en-US" sz="90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p_num</a:t>
            </a:r>
            <a:r>
              <a:rPr lang="en-US" sz="9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90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np.zeros</a:t>
            </a:r>
            <a:r>
              <a:rPr lang="en-US" sz="9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(1, </a:t>
            </a:r>
            <a:r>
              <a:rPr lang="en-US" sz="90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dtype</a:t>
            </a:r>
            <a:r>
              <a:rPr lang="en-US" sz="9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=int)</a:t>
            </a:r>
          </a:p>
          <a:p>
            <a:pPr lvl="0"/>
            <a:r>
              <a:rPr lang="en-US" sz="90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d_num</a:t>
            </a:r>
            <a:r>
              <a:rPr lang="en-US" sz="9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[0] = 5000</a:t>
            </a:r>
          </a:p>
          <a:p>
            <a:pPr lvl="0"/>
            <a:r>
              <a:rPr lang="en-US" sz="90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p_num</a:t>
            </a:r>
            <a:r>
              <a:rPr lang="en-US" sz="9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[0] = 5000</a:t>
            </a:r>
          </a:p>
          <a:p>
            <a:pPr lvl="0"/>
            <a:r>
              <a:rPr lang="en-US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pos = </a:t>
            </a:r>
            <a:r>
              <a:rPr lang="en-US" sz="9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np.zeros</a:t>
            </a:r>
            <a:r>
              <a:rPr lang="en-US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 shape=(</a:t>
            </a:r>
            <a:r>
              <a:rPr lang="en-US" sz="90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d_num</a:t>
            </a:r>
            <a:r>
              <a:rPr lang="en-US" sz="9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[0], </a:t>
            </a:r>
            <a:r>
              <a:rPr lang="en-US" sz="90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p_num</a:t>
            </a:r>
            <a:r>
              <a:rPr lang="en-US" sz="9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[0])</a:t>
            </a:r>
            <a:r>
              <a:rPr lang="en-US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9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dtype</a:t>
            </a:r>
            <a:r>
              <a:rPr lang="en-US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=np.float32 )</a:t>
            </a:r>
          </a:p>
          <a:p>
            <a:pPr lvl="0"/>
            <a:r>
              <a:rPr lang="en-US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accel = </a:t>
            </a:r>
            <a:r>
              <a:rPr lang="en-US" sz="9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np.zeros</a:t>
            </a:r>
            <a:r>
              <a:rPr lang="en-US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 shape=(</a:t>
            </a:r>
            <a:r>
              <a:rPr lang="en-US" sz="90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d_num</a:t>
            </a:r>
            <a:r>
              <a:rPr lang="en-US" sz="9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[0], </a:t>
            </a:r>
            <a:r>
              <a:rPr lang="en-US" sz="90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p_num</a:t>
            </a:r>
            <a:r>
              <a:rPr lang="en-US" sz="9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[0])</a:t>
            </a:r>
            <a:r>
              <a:rPr lang="en-US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9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dtype</a:t>
            </a:r>
            <a:r>
              <a:rPr lang="en-US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=np.float32 )</a:t>
            </a:r>
          </a:p>
          <a:p>
            <a:pPr lvl="0"/>
            <a:endParaRPr lang="en-US" sz="9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9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start_time</a:t>
            </a:r>
            <a:r>
              <a:rPr lang="en-US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9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perf_counter</a:t>
            </a:r>
            <a:r>
              <a:rPr lang="en-US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 )</a:t>
            </a:r>
          </a:p>
          <a:p>
            <a:pPr lvl="0"/>
            <a:r>
              <a:rPr lang="en-US" sz="90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d_p_num</a:t>
            </a:r>
            <a:r>
              <a:rPr lang="en-US" sz="9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90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cuda.to_device</a:t>
            </a:r>
            <a:r>
              <a:rPr lang="en-US" sz="9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90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p_num</a:t>
            </a:r>
            <a:r>
              <a:rPr lang="en-US" sz="9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0"/>
            <a:r>
              <a:rPr lang="en-US" sz="90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d_d_num</a:t>
            </a:r>
            <a:r>
              <a:rPr lang="en-US" sz="9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90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cuda.to_device</a:t>
            </a:r>
            <a:r>
              <a:rPr lang="en-US" sz="9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90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d_num</a:t>
            </a:r>
            <a:r>
              <a:rPr lang="en-US" sz="9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0"/>
            <a:r>
              <a:rPr lang="en-US" sz="90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d_pos</a:t>
            </a:r>
            <a:r>
              <a:rPr lang="en-US" sz="9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90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cuda.to_device</a:t>
            </a:r>
            <a:r>
              <a:rPr lang="en-US" sz="9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(pos)</a:t>
            </a:r>
          </a:p>
          <a:p>
            <a:pPr lvl="0"/>
            <a:r>
              <a:rPr lang="en-US" sz="90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d_accel</a:t>
            </a:r>
            <a:r>
              <a:rPr lang="en-US" sz="9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90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cuda.to_device</a:t>
            </a:r>
            <a:r>
              <a:rPr lang="en-US" sz="9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(accel)</a:t>
            </a:r>
          </a:p>
          <a:p>
            <a:pPr lvl="0"/>
            <a:endParaRPr lang="en-US" sz="9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90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r>
              <a:rPr lang="en-US" sz="9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90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p_num</a:t>
            </a:r>
            <a:r>
              <a:rPr lang="en-US" sz="9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90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d_num</a:t>
            </a:r>
            <a:r>
              <a:rPr lang="en-US" sz="9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pos, accel)</a:t>
            </a:r>
          </a:p>
          <a:p>
            <a:pPr lvl="0"/>
            <a:endParaRPr lang="en-US" sz="9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9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stop_time</a:t>
            </a:r>
            <a:r>
              <a:rPr lang="en-US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9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perf_counter</a:t>
            </a:r>
            <a:r>
              <a:rPr lang="en-US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 )</a:t>
            </a:r>
          </a:p>
          <a:p>
            <a:pPr lvl="0"/>
            <a:endParaRPr lang="en-US" sz="9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print(pos)</a:t>
            </a:r>
          </a:p>
          <a:p>
            <a:pPr lvl="0"/>
            <a:r>
              <a:rPr lang="en-US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print(accel)</a:t>
            </a:r>
          </a:p>
          <a:p>
            <a:pPr lvl="0"/>
            <a:r>
              <a:rPr lang="en-US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print('')</a:t>
            </a:r>
          </a:p>
          <a:p>
            <a:pPr lvl="0"/>
            <a:r>
              <a:rPr lang="en-US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print('    Elapsed wall clock time = %g seconds.' % (</a:t>
            </a:r>
            <a:r>
              <a:rPr lang="en-US" sz="9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stop_time</a:t>
            </a:r>
            <a:r>
              <a:rPr lang="en-US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 </a:t>
            </a:r>
            <a:r>
              <a:rPr lang="en-US" sz="9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start_time</a:t>
            </a:r>
            <a:r>
              <a:rPr lang="en-US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)</a:t>
            </a:r>
          </a:p>
          <a:p>
            <a:pPr lvl="0"/>
            <a:r>
              <a:rPr lang="en-US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print('')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507D94-8121-4882-85FE-320570F4E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0737" y="273600"/>
            <a:ext cx="5115052" cy="590931"/>
          </a:xfrm>
        </p:spPr>
        <p:txBody>
          <a:bodyPr/>
          <a:lstStyle/>
          <a:p>
            <a:r>
              <a:rPr lang="en-US" sz="3200"/>
              <a:t>Example – @</a:t>
            </a:r>
            <a:r>
              <a:rPr lang="en-US" sz="3200" err="1"/>
              <a:t>cuda.jit</a:t>
            </a:r>
            <a:endParaRPr lang="en-US" sz="3200">
              <a:solidFill>
                <a:srgbClr val="FF0000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5684065-2F82-4F6D-A227-88DBC671C9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4085" y="1423447"/>
            <a:ext cx="4446904" cy="4323099"/>
          </a:xfrm>
        </p:spPr>
        <p:txBody>
          <a:bodyPr/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/>
              <a:t>@</a:t>
            </a:r>
            <a:r>
              <a:rPr lang="en-US" sz="1800" err="1"/>
              <a:t>cuda.jit</a:t>
            </a:r>
            <a:r>
              <a:rPr lang="en-US" sz="1800"/>
              <a:t> compiles for NVIDIA GPU by default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/>
              <a:t>Function cannot “return” data</a:t>
            </a:r>
          </a:p>
          <a:p>
            <a:pPr marL="9144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/>
              <a:t>Have to move data to/from GPU explicitly</a:t>
            </a:r>
          </a:p>
          <a:p>
            <a:pPr marL="9144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/>
              <a:t>Like C code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/>
              <a:t>Allows us to write a single function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Scalars are </a:t>
            </a:r>
            <a:r>
              <a:rPr lang="en-US" sz="2000" err="1"/>
              <a:t>Numpy</a:t>
            </a:r>
            <a:r>
              <a:rPr lang="en-US" sz="2000"/>
              <a:t> array of size 1</a:t>
            </a:r>
          </a:p>
          <a:p>
            <a:pPr marL="9144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/>
              <a:t>Have to refer to scalar as the [0] element of the array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E4374F9-B8DC-471E-BAF1-176A8E616D0B}"/>
              </a:ext>
            </a:extLst>
          </p:cNvPr>
          <p:cNvSpPr txBox="1"/>
          <p:nvPr/>
        </p:nvSpPr>
        <p:spPr>
          <a:xfrm>
            <a:off x="5305245" y="143474"/>
            <a:ext cx="622286" cy="424732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2400">
                <a:solidFill>
                  <a:srgbClr val="FF0000"/>
                </a:solidFill>
                <a:latin typeface="Trebuchet MS"/>
              </a:rPr>
              <a:t>2.7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7104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BC7A3B28-8488-437C-BACF-3222BCFD93F2}"/>
              </a:ext>
            </a:extLst>
          </p:cNvPr>
          <p:cNvSpPr txBox="1">
            <a:spLocks/>
          </p:cNvSpPr>
          <p:nvPr/>
        </p:nvSpPr>
        <p:spPr>
          <a:xfrm>
            <a:off x="3767959" y="2802561"/>
            <a:ext cx="6983167" cy="1364705"/>
          </a:xfrm>
          <a:prstGeom prst="rect">
            <a:avLst/>
          </a:prstGeom>
        </p:spPr>
        <p:txBody>
          <a:bodyPr/>
          <a:lstStyle>
            <a:lvl1pPr marL="0" indent="0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None/>
              <a:defRPr sz="1800" b="0">
                <a:solidFill>
                  <a:schemeClr val="bg1"/>
                </a:solidFill>
                <a:latin typeface="Trebuchet MS" pitchFamily="34" charset="0"/>
                <a:ea typeface="+mn-ea"/>
                <a:cs typeface="+mn-cs"/>
              </a:defRPr>
            </a:lvl1pPr>
            <a:lvl2pPr marL="571500" indent="0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None/>
              <a:defRPr sz="1600" b="0">
                <a:solidFill>
                  <a:schemeClr val="bg1"/>
                </a:solidFill>
                <a:latin typeface="Trebuchet MS" pitchFamily="34" charset="0"/>
              </a:defRPr>
            </a:lvl2pPr>
            <a:lvl3pPr marL="1089025" indent="0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None/>
              <a:defRPr sz="1400" b="0">
                <a:solidFill>
                  <a:schemeClr val="bg1"/>
                </a:solidFill>
                <a:latin typeface="Trebuchet MS" pitchFamily="34" charset="0"/>
              </a:defRPr>
            </a:lvl3pPr>
            <a:lvl4pPr marL="1774825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bg1"/>
                </a:solidFill>
                <a:latin typeface="+mn-lt"/>
              </a:defRPr>
            </a:lvl4pPr>
            <a:lvl5pPr marL="2117725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5pPr>
            <a:lvl6pPr marL="25749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6pPr>
            <a:lvl7pPr marL="30321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7pPr>
            <a:lvl8pPr marL="34893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8pPr>
            <a:lvl9pPr marL="39465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9pPr>
          </a:lstStyle>
          <a:p>
            <a:pPr defTabSz="914400"/>
            <a:r>
              <a:rPr lang="en-US" sz="3200" b="1" kern="0">
                <a:solidFill>
                  <a:schemeClr val="tx1"/>
                </a:solidFill>
              </a:rPr>
              <a:t>Functions Calling Functions</a:t>
            </a:r>
          </a:p>
        </p:txBody>
      </p:sp>
    </p:spTree>
    <p:extLst>
      <p:ext uri="{BB962C8B-B14F-4D97-AF65-F5344CB8AC3E}">
        <p14:creationId xmlns:p14="http://schemas.microsoft.com/office/powerpoint/2010/main" val="23429837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38348-ED04-4BC7-8C37-66921DECF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Routines calling Routines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DA6028-3791-4592-B877-BF88180DCB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>
                <a:latin typeface="Trebuchet MS"/>
              </a:rPr>
              <a:t>Let’s go a little further in our use of </a:t>
            </a:r>
            <a:r>
              <a:rPr lang="en-US" sz="2000" err="1">
                <a:latin typeface="Trebuchet MS"/>
              </a:rPr>
              <a:t>Numba</a:t>
            </a:r>
            <a:r>
              <a:rPr lang="en-US" sz="2000">
                <a:latin typeface="Trebuchet MS"/>
              </a:rPr>
              <a:t> and compile multiple functions that call each other </a:t>
            </a:r>
            <a:endParaRPr lang="en-US" sz="2000"/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en-US" sz="1800">
                <a:latin typeface="Trebuchet MS"/>
              </a:rPr>
              <a:t>Better than putting everything in one giant function (can help compiler)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>
                <a:latin typeface="Trebuchet MS"/>
              </a:rPr>
              <a:t>Start with CPU (single pool of memory, don’t have to move data Host&lt;-&gt;Device)</a:t>
            </a:r>
            <a:endParaRPr lang="en-US" sz="20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>
                <a:latin typeface="Trebuchet MS"/>
              </a:rPr>
              <a:t>Move to GPU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>
                <a:latin typeface="Trebuchet MS"/>
              </a:rPr>
              <a:t>The code is a slight modification of the previous code </a:t>
            </a:r>
            <a:r>
              <a:rPr lang="en-US" sz="2000">
                <a:latin typeface="Courier New"/>
                <a:cs typeface="Courier New"/>
              </a:rPr>
              <a:t>@vectorize</a:t>
            </a:r>
            <a:r>
              <a:rPr lang="en-US" sz="2000">
                <a:latin typeface="Trebuchet MS"/>
              </a:rPr>
              <a:t> CPU code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en-US" sz="1800">
                <a:latin typeface="Trebuchet MS"/>
              </a:rPr>
              <a:t>Add new function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en-US" sz="1800">
                <a:latin typeface="Trebuchet MS"/>
              </a:rPr>
              <a:t>Two functions now (additional array)</a:t>
            </a:r>
          </a:p>
          <a:p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5093194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835ED-C1D1-4DFC-B6C9-80E32D57E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Python coding for GPUs</a:t>
            </a:r>
          </a:p>
        </p:txBody>
      </p:sp>
    </p:spTree>
    <p:extLst>
      <p:ext uri="{BB962C8B-B14F-4D97-AF65-F5344CB8AC3E}">
        <p14:creationId xmlns:p14="http://schemas.microsoft.com/office/powerpoint/2010/main" val="11509445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507D94-8121-4882-85FE-320570F4E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348" y="81807"/>
            <a:ext cx="9976104" cy="590931"/>
          </a:xfrm>
        </p:spPr>
        <p:txBody>
          <a:bodyPr/>
          <a:lstStyle/>
          <a:p>
            <a:r>
              <a:rPr lang="en-US"/>
              <a:t>Plain Python</a:t>
            </a:r>
          </a:p>
        </p:txBody>
      </p:sp>
      <p:sp>
        <p:nvSpPr>
          <p:cNvPr id="9" name="Rounded Rectangle 6">
            <a:extLst>
              <a:ext uri="{FF2B5EF4-FFF2-40B4-BE49-F238E27FC236}">
                <a16:creationId xmlns:a16="http://schemas.microsoft.com/office/drawing/2014/main" id="{D1B40081-4BE8-45D4-92F8-BFCD3A4AF117}"/>
              </a:ext>
            </a:extLst>
          </p:cNvPr>
          <p:cNvSpPr/>
          <p:nvPr/>
        </p:nvSpPr>
        <p:spPr>
          <a:xfrm>
            <a:off x="221810" y="1336136"/>
            <a:ext cx="4671923" cy="4621731"/>
          </a:xfrm>
          <a:prstGeom prst="roundRect">
            <a:avLst>
              <a:gd name="adj" fmla="val 6630"/>
            </a:avLst>
          </a:prstGeom>
          <a:solidFill>
            <a:schemeClr val="bg2">
              <a:lumMod val="20000"/>
              <a:lumOff val="80000"/>
            </a:schemeClr>
          </a:solidFill>
          <a:ln w="38100">
            <a:solidFill>
              <a:srgbClr val="73B9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33" tIns="45716" rIns="91433" bIns="45716" rtlCol="0" anchor="ctr"/>
          <a:lstStyle/>
          <a:p>
            <a:pPr lvl="0"/>
            <a:r>
              <a:rPr lang="da-DK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 numpy as np</a:t>
            </a:r>
          </a:p>
          <a:p>
            <a:pPr lvl="0"/>
            <a:r>
              <a:rPr lang="da-DK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 time import perf_counter</a:t>
            </a:r>
          </a:p>
          <a:p>
            <a:pPr lvl="0"/>
            <a:r>
              <a:rPr lang="da-DK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 numba import jit</a:t>
            </a:r>
          </a:p>
          <a:p>
            <a:pPr lvl="0"/>
            <a:endParaRPr lang="da-DK" sz="9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da-DK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 init_pos_accel(p_num, d_num):</a:t>
            </a:r>
          </a:p>
          <a:p>
            <a:pPr lvl="0"/>
            <a:r>
              <a:rPr lang="da-DK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pos = np.zeros( shape=(d_num, p_num), dtype=np.float32 )</a:t>
            </a:r>
          </a:p>
          <a:p>
            <a:pPr lvl="0"/>
            <a:r>
              <a:rPr lang="da-DK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accel = np.zeros( shape=(d_num, p_num), dtype=np.float32 )</a:t>
            </a:r>
          </a:p>
          <a:p>
            <a:pPr lvl="0"/>
            <a:r>
              <a:rPr lang="da-DK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for j in range(0, p_num):</a:t>
            </a:r>
          </a:p>
          <a:p>
            <a:pPr lvl="0"/>
            <a:r>
              <a:rPr lang="da-DK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for i in range(0, d_num):</a:t>
            </a:r>
          </a:p>
          <a:p>
            <a:pPr lvl="0"/>
            <a:r>
              <a:rPr lang="da-DK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pos[i,j] = 6.5</a:t>
            </a:r>
          </a:p>
          <a:p>
            <a:pPr lvl="0"/>
            <a:r>
              <a:rPr lang="da-DK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# end for i</a:t>
            </a:r>
          </a:p>
          <a:p>
            <a:pPr lvl="0"/>
            <a:r>
              <a:rPr lang="da-DK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for i in range(0, d_num):</a:t>
            </a:r>
          </a:p>
          <a:p>
            <a:pPr lvl="0"/>
            <a:r>
              <a:rPr lang="da-DK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accel[i,j] = 4.2*pos[i,j]</a:t>
            </a:r>
          </a:p>
          <a:p>
            <a:pPr lvl="0"/>
            <a:r>
              <a:rPr lang="da-DK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# end for i</a:t>
            </a:r>
          </a:p>
          <a:p>
            <a:pPr lvl="0"/>
            <a:r>
              <a:rPr lang="da-DK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# end for j</a:t>
            </a:r>
          </a:p>
          <a:p>
            <a:pPr lvl="0"/>
            <a:r>
              <a:rPr lang="da-DK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</a:p>
          <a:p>
            <a:pPr lvl="0"/>
            <a:r>
              <a:rPr lang="da-DK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a-DK" sz="9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vel = init_vel(p_num, d_num, pos, accel)</a:t>
            </a:r>
          </a:p>
          <a:p>
            <a:pPr lvl="0"/>
            <a:endParaRPr lang="da-DK" sz="90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da-DK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return </a:t>
            </a:r>
            <a:r>
              <a:rPr lang="da-DK" sz="9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pos, accel, vel</a:t>
            </a:r>
          </a:p>
          <a:p>
            <a:pPr lvl="0"/>
            <a:r>
              <a:rPr lang="da-DK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end init</a:t>
            </a:r>
          </a:p>
          <a:p>
            <a:pPr lvl="0"/>
            <a:endParaRPr lang="da-DK" sz="9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da-DK" sz="9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 init_vel(p_num, d_num, pos, accel):</a:t>
            </a:r>
          </a:p>
          <a:p>
            <a:pPr lvl="0"/>
            <a:r>
              <a:rPr lang="da-DK" sz="9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vel = np.zeros( shape=(d_num, p_num), dtype=np.float32 )</a:t>
            </a:r>
          </a:p>
          <a:p>
            <a:pPr lvl="0"/>
            <a:r>
              <a:rPr lang="da-DK" sz="9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for j in range(0, p_num):</a:t>
            </a:r>
          </a:p>
          <a:p>
            <a:pPr lvl="0"/>
            <a:r>
              <a:rPr lang="da-DK" sz="9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for i in range(0, d_num):</a:t>
            </a:r>
          </a:p>
          <a:p>
            <a:pPr lvl="0"/>
            <a:r>
              <a:rPr lang="da-DK" sz="9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vel[i,j] = pos[i,i] + accel[i,j] * 0.1*pos[i,j]</a:t>
            </a:r>
          </a:p>
          <a:p>
            <a:pPr lvl="0"/>
            <a:r>
              <a:rPr lang="da-DK" sz="9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# end for i</a:t>
            </a:r>
          </a:p>
          <a:p>
            <a:pPr lvl="0"/>
            <a:r>
              <a:rPr lang="da-DK" sz="9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# end for j</a:t>
            </a:r>
          </a:p>
          <a:p>
            <a:pPr lvl="0"/>
            <a:endParaRPr lang="da-DK" sz="90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da-DK" sz="9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return vel</a:t>
            </a:r>
          </a:p>
          <a:p>
            <a:pPr lvl="0"/>
            <a:r>
              <a:rPr lang="da-DK" sz="9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end def</a:t>
            </a:r>
            <a:endParaRPr lang="en-US" sz="90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BE1E0F26-D1B0-4594-81F3-EBDCE4A1433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8348" y="548337"/>
            <a:ext cx="9976104" cy="525463"/>
          </a:xfrm>
        </p:spPr>
        <p:txBody>
          <a:bodyPr/>
          <a:lstStyle/>
          <a:p>
            <a:r>
              <a:rPr lang="en-US"/>
              <a:t>Routines calling Routines</a:t>
            </a:r>
          </a:p>
        </p:txBody>
      </p:sp>
      <p:sp>
        <p:nvSpPr>
          <p:cNvPr id="8" name="Rounded Rectangle 6">
            <a:extLst>
              <a:ext uri="{FF2B5EF4-FFF2-40B4-BE49-F238E27FC236}">
                <a16:creationId xmlns:a16="http://schemas.microsoft.com/office/drawing/2014/main" id="{76965E7A-AEFF-433B-83D0-28A00DBCA3CE}"/>
              </a:ext>
            </a:extLst>
          </p:cNvPr>
          <p:cNvSpPr/>
          <p:nvPr/>
        </p:nvSpPr>
        <p:spPr>
          <a:xfrm>
            <a:off x="5223318" y="1340754"/>
            <a:ext cx="4516445" cy="2342246"/>
          </a:xfrm>
          <a:prstGeom prst="roundRect">
            <a:avLst>
              <a:gd name="adj" fmla="val 6630"/>
            </a:avLst>
          </a:prstGeom>
          <a:solidFill>
            <a:schemeClr val="bg2">
              <a:lumMod val="20000"/>
              <a:lumOff val="80000"/>
            </a:schemeClr>
          </a:solidFill>
          <a:ln w="38100">
            <a:solidFill>
              <a:srgbClr val="73B9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33" tIns="45716" rIns="91433" bIns="45716" rtlCol="0" anchor="ctr"/>
          <a:lstStyle/>
          <a:p>
            <a:pPr lvl="0"/>
            <a:r>
              <a:rPr lang="da-DK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main</a:t>
            </a:r>
          </a:p>
          <a:p>
            <a:pPr lvl="0"/>
            <a:r>
              <a:rPr lang="da-DK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d_num = 5000</a:t>
            </a:r>
          </a:p>
          <a:p>
            <a:pPr lvl="0"/>
            <a:r>
              <a:rPr lang="da-DK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p_num = 5000</a:t>
            </a:r>
          </a:p>
          <a:p>
            <a:pPr lvl="0"/>
            <a:endParaRPr lang="da-DK" sz="9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da-DK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start_time = perf_counter( )</a:t>
            </a:r>
          </a:p>
          <a:p>
            <a:pPr lvl="0"/>
            <a:r>
              <a:rPr lang="da-DK" sz="9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pos, accel, vel = init_pos_accel(p_num, d_num)</a:t>
            </a:r>
          </a:p>
          <a:p>
            <a:pPr lvl="0"/>
            <a:r>
              <a:rPr lang="da-DK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stop_time = perf_counter( )</a:t>
            </a:r>
          </a:p>
          <a:p>
            <a:pPr lvl="0"/>
            <a:endParaRPr lang="da-DK" sz="9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da-DK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print(pos)</a:t>
            </a:r>
          </a:p>
          <a:p>
            <a:pPr lvl="0"/>
            <a:r>
              <a:rPr lang="da-DK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print(vel)</a:t>
            </a:r>
          </a:p>
          <a:p>
            <a:pPr lvl="0"/>
            <a:r>
              <a:rPr lang="da-DK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print(accel)</a:t>
            </a:r>
          </a:p>
          <a:p>
            <a:pPr lvl="0"/>
            <a:r>
              <a:rPr lang="da-DK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print('')</a:t>
            </a:r>
          </a:p>
          <a:p>
            <a:pPr lvl="0"/>
            <a:r>
              <a:rPr lang="da-DK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print('    Elapsed wall clock time = %g seconds.' % (stop_time - start_time) )</a:t>
            </a:r>
          </a:p>
          <a:p>
            <a:pPr lvl="0"/>
            <a:r>
              <a:rPr lang="da-DK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print('')</a:t>
            </a:r>
            <a:endParaRPr lang="en-US" sz="9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16166AB-D4D0-4140-A1EA-83571FAC71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23319" y="4202544"/>
            <a:ext cx="5251134" cy="1588655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/>
              <a:t>One routine calls another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en-US" sz="1600" err="1">
                <a:latin typeface="Courier New" panose="02070309020205020404" pitchFamily="49" charset="0"/>
                <a:cs typeface="Courier New" panose="02070309020205020404" pitchFamily="49" charset="0"/>
              </a:rPr>
              <a:t>init_pos_accel</a:t>
            </a:r>
            <a:r>
              <a:rPr lang="en-US" sz="160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sz="1600"/>
              <a:t> calls </a:t>
            </a:r>
            <a:r>
              <a:rPr lang="en-US" sz="1600" err="1">
                <a:latin typeface="Courier New" panose="02070309020205020404" pitchFamily="49" charset="0"/>
                <a:cs typeface="Courier New" panose="02070309020205020404" pitchFamily="49" charset="0"/>
              </a:rPr>
              <a:t>init_vel</a:t>
            </a:r>
            <a:r>
              <a:rPr lang="en-US" sz="160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55F2F0-74CF-430F-8255-F7584E0C0B74}"/>
              </a:ext>
            </a:extLst>
          </p:cNvPr>
          <p:cNvSpPr txBox="1"/>
          <p:nvPr/>
        </p:nvSpPr>
        <p:spPr>
          <a:xfrm>
            <a:off x="4490049" y="1385678"/>
            <a:ext cx="346570" cy="424732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2400">
                <a:solidFill>
                  <a:srgbClr val="FF0000"/>
                </a:solidFill>
                <a:latin typeface="Trebuchet MS"/>
              </a:rPr>
              <a:t>3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1559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507D94-8121-4882-85FE-320570F4E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348" y="81807"/>
            <a:ext cx="9976104" cy="590931"/>
          </a:xfrm>
        </p:spPr>
        <p:txBody>
          <a:bodyPr/>
          <a:lstStyle/>
          <a:p>
            <a:r>
              <a:rPr lang="en-US"/>
              <a:t>CPU Compile both Routines</a:t>
            </a:r>
          </a:p>
        </p:txBody>
      </p:sp>
      <p:sp>
        <p:nvSpPr>
          <p:cNvPr id="9" name="Rounded Rectangle 6">
            <a:extLst>
              <a:ext uri="{FF2B5EF4-FFF2-40B4-BE49-F238E27FC236}">
                <a16:creationId xmlns:a16="http://schemas.microsoft.com/office/drawing/2014/main" id="{D1B40081-4BE8-45D4-92F8-BFCD3A4AF117}"/>
              </a:ext>
            </a:extLst>
          </p:cNvPr>
          <p:cNvSpPr/>
          <p:nvPr/>
        </p:nvSpPr>
        <p:spPr>
          <a:xfrm>
            <a:off x="221810" y="1139268"/>
            <a:ext cx="4516445" cy="4818599"/>
          </a:xfrm>
          <a:prstGeom prst="roundRect">
            <a:avLst>
              <a:gd name="adj" fmla="val 6630"/>
            </a:avLst>
          </a:prstGeom>
          <a:solidFill>
            <a:schemeClr val="bg2">
              <a:lumMod val="20000"/>
              <a:lumOff val="80000"/>
            </a:schemeClr>
          </a:solidFill>
          <a:ln w="38100">
            <a:solidFill>
              <a:srgbClr val="73B9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33" tIns="45716" rIns="91433" bIns="45716" rtlCol="0" anchor="ctr"/>
          <a:lstStyle/>
          <a:p>
            <a:pPr lvl="0"/>
            <a:r>
              <a:rPr lang="da-DK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 numpy as np</a:t>
            </a:r>
          </a:p>
          <a:p>
            <a:pPr lvl="0"/>
            <a:r>
              <a:rPr lang="da-DK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 time import perf_counter</a:t>
            </a:r>
          </a:p>
          <a:p>
            <a:pPr lvl="0"/>
            <a:r>
              <a:rPr lang="da-DK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 numba import jit</a:t>
            </a:r>
          </a:p>
          <a:p>
            <a:pPr lvl="0"/>
            <a:endParaRPr lang="da-DK" sz="9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da-DK" sz="9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@jit</a:t>
            </a:r>
          </a:p>
          <a:p>
            <a:pPr lvl="0"/>
            <a:r>
              <a:rPr lang="da-DK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 init_pos_accel(p_num, d_num):</a:t>
            </a:r>
          </a:p>
          <a:p>
            <a:pPr lvl="0"/>
            <a:r>
              <a:rPr lang="da-DK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pos = np.zeros( shape=(d_num, p_num), dtype=np.float32 )</a:t>
            </a:r>
          </a:p>
          <a:p>
            <a:pPr lvl="0"/>
            <a:r>
              <a:rPr lang="da-DK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accel = np.zeros( shape=(d_num, p_num), dtype=np.float32 )</a:t>
            </a:r>
          </a:p>
          <a:p>
            <a:pPr lvl="0"/>
            <a:r>
              <a:rPr lang="da-DK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for j in range(0, p_num):</a:t>
            </a:r>
          </a:p>
          <a:p>
            <a:pPr lvl="0"/>
            <a:r>
              <a:rPr lang="da-DK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for i in range(0, d_num):</a:t>
            </a:r>
          </a:p>
          <a:p>
            <a:pPr lvl="0"/>
            <a:r>
              <a:rPr lang="da-DK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pos[i,j] = 6.5</a:t>
            </a:r>
          </a:p>
          <a:p>
            <a:pPr lvl="0"/>
            <a:r>
              <a:rPr lang="da-DK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# end for i</a:t>
            </a:r>
          </a:p>
          <a:p>
            <a:pPr lvl="0"/>
            <a:r>
              <a:rPr lang="da-DK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for i in range(0, d_num):</a:t>
            </a:r>
          </a:p>
          <a:p>
            <a:pPr lvl="0"/>
            <a:r>
              <a:rPr lang="da-DK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accel[i,j] = 4.2*pos[i,j]</a:t>
            </a:r>
          </a:p>
          <a:p>
            <a:pPr lvl="0"/>
            <a:r>
              <a:rPr lang="da-DK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# end for i</a:t>
            </a:r>
          </a:p>
          <a:p>
            <a:pPr lvl="0"/>
            <a:r>
              <a:rPr lang="da-DK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# end for j</a:t>
            </a:r>
          </a:p>
          <a:p>
            <a:pPr lvl="0"/>
            <a:r>
              <a:rPr lang="da-DK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</a:p>
          <a:p>
            <a:pPr lvl="0"/>
            <a:r>
              <a:rPr lang="da-DK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vel = init_vel(p_num, d_num, pos, accel)</a:t>
            </a:r>
          </a:p>
          <a:p>
            <a:pPr lvl="0"/>
            <a:endParaRPr lang="da-DK" sz="9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da-DK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return pos, accel, vel</a:t>
            </a:r>
          </a:p>
          <a:p>
            <a:pPr lvl="0"/>
            <a:r>
              <a:rPr lang="da-DK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end def</a:t>
            </a:r>
          </a:p>
          <a:p>
            <a:pPr lvl="0"/>
            <a:endParaRPr lang="da-DK" sz="9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da-DK" sz="9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@jit</a:t>
            </a:r>
          </a:p>
          <a:p>
            <a:pPr lvl="0"/>
            <a:r>
              <a:rPr lang="da-DK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 init_vel(p_num, d_num, pos, accel):</a:t>
            </a:r>
          </a:p>
          <a:p>
            <a:pPr lvl="0"/>
            <a:r>
              <a:rPr lang="da-DK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vel = np.zeros( shape=(d_num, p_num), dtype=np.float32 )</a:t>
            </a:r>
          </a:p>
          <a:p>
            <a:pPr lvl="0"/>
            <a:r>
              <a:rPr lang="da-DK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for j in range(0, p_num):</a:t>
            </a:r>
          </a:p>
          <a:p>
            <a:pPr lvl="0"/>
            <a:r>
              <a:rPr lang="da-DK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for i in range(0, d_num):</a:t>
            </a:r>
          </a:p>
          <a:p>
            <a:pPr lvl="0"/>
            <a:r>
              <a:rPr lang="da-DK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vel[i,j] = pos[i,i] + accel[i,j] * 0.1*pos[i,j]</a:t>
            </a:r>
          </a:p>
          <a:p>
            <a:pPr lvl="0"/>
            <a:r>
              <a:rPr lang="da-DK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# end for i</a:t>
            </a:r>
          </a:p>
          <a:p>
            <a:pPr lvl="0"/>
            <a:r>
              <a:rPr lang="da-DK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# end for j</a:t>
            </a:r>
          </a:p>
          <a:p>
            <a:pPr lvl="0"/>
            <a:endParaRPr lang="da-DK" sz="9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da-DK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return vel</a:t>
            </a:r>
          </a:p>
          <a:p>
            <a:pPr lvl="0"/>
            <a:r>
              <a:rPr lang="da-DK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end def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BE1E0F26-D1B0-4594-81F3-EBDCE4A1433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8348" y="548337"/>
            <a:ext cx="9976104" cy="525463"/>
          </a:xfrm>
        </p:spPr>
        <p:txBody>
          <a:bodyPr/>
          <a:lstStyle/>
          <a:p>
            <a:r>
              <a:rPr lang="en-US"/>
              <a:t>Routines calling Routines</a:t>
            </a:r>
          </a:p>
        </p:txBody>
      </p:sp>
      <p:sp>
        <p:nvSpPr>
          <p:cNvPr id="8" name="Rounded Rectangle 6">
            <a:extLst>
              <a:ext uri="{FF2B5EF4-FFF2-40B4-BE49-F238E27FC236}">
                <a16:creationId xmlns:a16="http://schemas.microsoft.com/office/drawing/2014/main" id="{76965E7A-AEFF-433B-83D0-28A00DBCA3CE}"/>
              </a:ext>
            </a:extLst>
          </p:cNvPr>
          <p:cNvSpPr/>
          <p:nvPr/>
        </p:nvSpPr>
        <p:spPr>
          <a:xfrm>
            <a:off x="5223318" y="1139267"/>
            <a:ext cx="5639415" cy="2535265"/>
          </a:xfrm>
          <a:prstGeom prst="roundRect">
            <a:avLst>
              <a:gd name="adj" fmla="val 6630"/>
            </a:avLst>
          </a:prstGeom>
          <a:solidFill>
            <a:schemeClr val="bg2">
              <a:lumMod val="20000"/>
              <a:lumOff val="80000"/>
            </a:schemeClr>
          </a:solidFill>
          <a:ln w="38100">
            <a:solidFill>
              <a:srgbClr val="73B9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33" tIns="45716" rIns="91433" bIns="45716" rtlCol="0" anchor="ctr"/>
          <a:lstStyle/>
          <a:p>
            <a:pPr lvl="0"/>
            <a:r>
              <a:rPr lang="da-DK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main</a:t>
            </a:r>
          </a:p>
          <a:p>
            <a:pPr lvl="0"/>
            <a:r>
              <a:rPr lang="da-DK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d_num = 5000</a:t>
            </a:r>
          </a:p>
          <a:p>
            <a:pPr lvl="0"/>
            <a:r>
              <a:rPr lang="da-DK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p_num = 5000</a:t>
            </a:r>
          </a:p>
          <a:p>
            <a:pPr lvl="0"/>
            <a:endParaRPr lang="da-DK" sz="9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da-DK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start_time = perf_counter( )</a:t>
            </a:r>
          </a:p>
          <a:p>
            <a:pPr lvl="0"/>
            <a:r>
              <a:rPr lang="da-DK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pos, accel, vel = init_pos_accel(p_num, d_num)</a:t>
            </a:r>
          </a:p>
          <a:p>
            <a:pPr lvl="0"/>
            <a:r>
              <a:rPr lang="da-DK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stop_time = perf_counter( )</a:t>
            </a:r>
          </a:p>
          <a:p>
            <a:pPr lvl="0"/>
            <a:endParaRPr lang="da-DK" sz="9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da-DK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print(pos)</a:t>
            </a:r>
          </a:p>
          <a:p>
            <a:pPr lvl="0"/>
            <a:r>
              <a:rPr lang="da-DK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print(accel)</a:t>
            </a:r>
          </a:p>
          <a:p>
            <a:pPr lvl="0"/>
            <a:r>
              <a:rPr lang="da-DK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print(vel)</a:t>
            </a:r>
          </a:p>
          <a:p>
            <a:pPr lvl="0"/>
            <a:r>
              <a:rPr lang="da-DK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print('')</a:t>
            </a:r>
          </a:p>
          <a:p>
            <a:pPr lvl="0"/>
            <a:r>
              <a:rPr lang="da-DK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print('    Elapsed wall clock time = %g seconds.' % (stop_time - start_time) )</a:t>
            </a:r>
          </a:p>
          <a:p>
            <a:pPr lvl="0"/>
            <a:r>
              <a:rPr lang="da-DK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print('')</a:t>
            </a:r>
            <a:endParaRPr lang="en-US" sz="9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16166AB-D4D0-4140-A1EA-83571FAC71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23319" y="4202544"/>
            <a:ext cx="5251134" cy="1588655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>
                <a:latin typeface="Trebuchet MS"/>
              </a:rPr>
              <a:t>Much faster performance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>
                <a:latin typeface="Trebuchet MS"/>
              </a:rPr>
              <a:t>For a CPU, you need to specifically compile routines for which you want better performance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>
                <a:latin typeface="Trebuchet MS"/>
              </a:rPr>
              <a:t>Try targeting multi-core CPU </a:t>
            </a:r>
            <a:r>
              <a:rPr lang="en-US" sz="1800">
                <a:solidFill>
                  <a:srgbClr val="FF0000"/>
                </a:solidFill>
                <a:latin typeface="Trebuchet MS"/>
              </a:rPr>
              <a:t>(3.2)</a:t>
            </a:r>
            <a:endParaRPr lang="en-US" sz="1800">
              <a:solidFill>
                <a:srgbClr val="FF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873E8E-1E0F-48AE-B36A-3343DFFE17B8}"/>
              </a:ext>
            </a:extLst>
          </p:cNvPr>
          <p:cNvSpPr txBox="1"/>
          <p:nvPr/>
        </p:nvSpPr>
        <p:spPr>
          <a:xfrm>
            <a:off x="4063042" y="1178644"/>
            <a:ext cx="622286" cy="424732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2400">
                <a:solidFill>
                  <a:srgbClr val="FF0000"/>
                </a:solidFill>
                <a:latin typeface="Trebuchet MS"/>
              </a:rPr>
              <a:t>3.1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9659106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507D94-8121-4882-85FE-320570F4E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348" y="81807"/>
            <a:ext cx="9976104" cy="590931"/>
          </a:xfrm>
        </p:spPr>
        <p:txBody>
          <a:bodyPr/>
          <a:lstStyle/>
          <a:p>
            <a:r>
              <a:rPr lang="en-US"/>
              <a:t>@</a:t>
            </a:r>
            <a:r>
              <a:rPr lang="en-US" err="1"/>
              <a:t>cuda.jit</a:t>
            </a:r>
            <a:r>
              <a:rPr lang="en-US"/>
              <a:t> – multiple Routines</a:t>
            </a:r>
          </a:p>
        </p:txBody>
      </p:sp>
      <p:sp>
        <p:nvSpPr>
          <p:cNvPr id="9" name="Rounded Rectangle 6">
            <a:extLst>
              <a:ext uri="{FF2B5EF4-FFF2-40B4-BE49-F238E27FC236}">
                <a16:creationId xmlns:a16="http://schemas.microsoft.com/office/drawing/2014/main" id="{D1B40081-4BE8-45D4-92F8-BFCD3A4AF117}"/>
              </a:ext>
            </a:extLst>
          </p:cNvPr>
          <p:cNvSpPr/>
          <p:nvPr/>
        </p:nvSpPr>
        <p:spPr>
          <a:xfrm>
            <a:off x="221810" y="1220681"/>
            <a:ext cx="4516445" cy="4621731"/>
          </a:xfrm>
          <a:prstGeom prst="roundRect">
            <a:avLst>
              <a:gd name="adj" fmla="val 6630"/>
            </a:avLst>
          </a:prstGeom>
          <a:solidFill>
            <a:schemeClr val="bg2">
              <a:lumMod val="20000"/>
              <a:lumOff val="80000"/>
            </a:schemeClr>
          </a:solidFill>
          <a:ln w="38100">
            <a:solidFill>
              <a:srgbClr val="73B9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33" tIns="45716" rIns="91433" bIns="45716" rtlCol="0" anchor="ctr"/>
          <a:lstStyle/>
          <a:p>
            <a:pPr lvl="0"/>
            <a:r>
              <a:rPr lang="da-DK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 numpy as np</a:t>
            </a:r>
          </a:p>
          <a:p>
            <a:pPr lvl="0"/>
            <a:r>
              <a:rPr lang="da-DK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 time import perf_counter</a:t>
            </a:r>
          </a:p>
          <a:p>
            <a:pPr lvl="0"/>
            <a:r>
              <a:rPr lang="da-DK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 numba import cuda</a:t>
            </a:r>
          </a:p>
          <a:p>
            <a:pPr lvl="0"/>
            <a:endParaRPr lang="da-DK" sz="9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da-DK" sz="9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@cuda.jit</a:t>
            </a:r>
          </a:p>
          <a:p>
            <a:pPr lvl="0"/>
            <a:r>
              <a:rPr lang="da-DK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 init_all(p_num, d_num, pos, accel, vel):</a:t>
            </a:r>
          </a:p>
          <a:p>
            <a:pPr lvl="0"/>
            <a:r>
              <a:rPr lang="da-DK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for j in range(0, </a:t>
            </a:r>
            <a:r>
              <a:rPr lang="da-DK" sz="9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p_num[0]</a:t>
            </a:r>
            <a:r>
              <a:rPr lang="da-DK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pPr lvl="0"/>
            <a:r>
              <a:rPr lang="da-DK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for i in range(0, </a:t>
            </a:r>
            <a:r>
              <a:rPr lang="da-DK" sz="9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d_num[0]</a:t>
            </a:r>
            <a:r>
              <a:rPr lang="da-DK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pPr lvl="0"/>
            <a:r>
              <a:rPr lang="da-DK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pos[i,j] = 6.5</a:t>
            </a:r>
          </a:p>
          <a:p>
            <a:pPr lvl="0"/>
            <a:r>
              <a:rPr lang="da-DK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# end for i</a:t>
            </a:r>
          </a:p>
          <a:p>
            <a:pPr lvl="0"/>
            <a:r>
              <a:rPr lang="da-DK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for i in range(0, d_</a:t>
            </a:r>
            <a:r>
              <a:rPr lang="da-DK" sz="9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num[0]</a:t>
            </a:r>
            <a:r>
              <a:rPr lang="da-DK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pPr lvl="0"/>
            <a:r>
              <a:rPr lang="da-DK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accel[i,j] = 4.2*pos[i,j]</a:t>
            </a:r>
          </a:p>
          <a:p>
            <a:pPr lvl="0"/>
            <a:r>
              <a:rPr lang="da-DK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# end for i</a:t>
            </a:r>
          </a:p>
          <a:p>
            <a:pPr lvl="0"/>
            <a:r>
              <a:rPr lang="da-DK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# end for j</a:t>
            </a:r>
          </a:p>
          <a:p>
            <a:pPr lvl="0"/>
            <a:endParaRPr lang="da-DK" sz="9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da-DK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init_vel(p_num, d_num, pos, accel, vel)</a:t>
            </a:r>
          </a:p>
          <a:p>
            <a:pPr lvl="0"/>
            <a:r>
              <a:rPr lang="da-DK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end def</a:t>
            </a:r>
          </a:p>
          <a:p>
            <a:pPr lvl="0"/>
            <a:endParaRPr lang="da-DK" sz="9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da-DK" sz="9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@cuda.jit(device=True)</a:t>
            </a:r>
          </a:p>
          <a:p>
            <a:pPr lvl="0"/>
            <a:r>
              <a:rPr lang="da-DK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 init_vel(p_num, d_num, pos, accel, vel):</a:t>
            </a:r>
          </a:p>
          <a:p>
            <a:pPr lvl="0"/>
            <a:r>
              <a:rPr lang="da-DK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for j in range(0, </a:t>
            </a:r>
            <a:r>
              <a:rPr lang="da-DK" sz="9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p_num[0]</a:t>
            </a:r>
            <a:r>
              <a:rPr lang="da-DK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pPr lvl="0"/>
            <a:r>
              <a:rPr lang="da-DK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for i in range(0, </a:t>
            </a:r>
            <a:r>
              <a:rPr lang="da-DK" sz="9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d_num[0]</a:t>
            </a:r>
            <a:r>
              <a:rPr lang="da-DK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pPr lvl="0"/>
            <a:r>
              <a:rPr lang="da-DK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vel[i,j] = pos[i,i] + accel[i,j] * 0.1*pos[i,j]</a:t>
            </a:r>
          </a:p>
          <a:p>
            <a:pPr lvl="0"/>
            <a:r>
              <a:rPr lang="da-DK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# end for i</a:t>
            </a:r>
          </a:p>
          <a:p>
            <a:pPr lvl="0"/>
            <a:r>
              <a:rPr lang="da-DK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# end for j</a:t>
            </a:r>
          </a:p>
          <a:p>
            <a:pPr lvl="0"/>
            <a:r>
              <a:rPr lang="da-DK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end def</a:t>
            </a:r>
            <a:endParaRPr lang="en-US" sz="9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BE1E0F26-D1B0-4594-81F3-EBDCE4A1433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8348" y="548337"/>
            <a:ext cx="9976104" cy="525463"/>
          </a:xfrm>
        </p:spPr>
        <p:txBody>
          <a:bodyPr/>
          <a:lstStyle/>
          <a:p>
            <a:r>
              <a:rPr lang="en-US"/>
              <a:t>Device routines</a:t>
            </a:r>
          </a:p>
        </p:txBody>
      </p:sp>
      <p:sp>
        <p:nvSpPr>
          <p:cNvPr id="11" name="Rounded Rectangle 6">
            <a:extLst>
              <a:ext uri="{FF2B5EF4-FFF2-40B4-BE49-F238E27FC236}">
                <a16:creationId xmlns:a16="http://schemas.microsoft.com/office/drawing/2014/main" id="{62828B8B-ABF1-41EA-95C1-EE3220219049}"/>
              </a:ext>
            </a:extLst>
          </p:cNvPr>
          <p:cNvSpPr/>
          <p:nvPr/>
        </p:nvSpPr>
        <p:spPr>
          <a:xfrm>
            <a:off x="5158663" y="1220681"/>
            <a:ext cx="5704070" cy="4617113"/>
          </a:xfrm>
          <a:prstGeom prst="roundRect">
            <a:avLst>
              <a:gd name="adj" fmla="val 6630"/>
            </a:avLst>
          </a:prstGeom>
          <a:solidFill>
            <a:schemeClr val="bg2">
              <a:lumMod val="20000"/>
              <a:lumOff val="80000"/>
            </a:schemeClr>
          </a:solidFill>
          <a:ln w="38100">
            <a:solidFill>
              <a:srgbClr val="73B9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33" tIns="45716" rIns="91433" bIns="45716" rtlCol="0" anchor="ctr"/>
          <a:lstStyle/>
          <a:p>
            <a:pPr lvl="0"/>
            <a:r>
              <a:rPr lang="da-DK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main loop</a:t>
            </a:r>
          </a:p>
          <a:p>
            <a:pPr lvl="0"/>
            <a:r>
              <a:rPr lang="da-DK" sz="9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d_num = np.zeros(1, dtype=int)</a:t>
            </a:r>
          </a:p>
          <a:p>
            <a:pPr lvl="0"/>
            <a:r>
              <a:rPr lang="da-DK" sz="9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p_num = np.zeros(1, dtype=int)</a:t>
            </a:r>
          </a:p>
          <a:p>
            <a:pPr lvl="0"/>
            <a:r>
              <a:rPr lang="da-DK" sz="9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d_num[0] = 5000</a:t>
            </a:r>
          </a:p>
          <a:p>
            <a:pPr lvl="0"/>
            <a:r>
              <a:rPr lang="da-DK" sz="9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p_num[0] = 5000</a:t>
            </a:r>
          </a:p>
          <a:p>
            <a:pPr lvl="0"/>
            <a:r>
              <a:rPr lang="da-DK" sz="9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pos = np.zeros( shape=(d_num[0], p_num[0]), dtype=np.float32 )</a:t>
            </a:r>
          </a:p>
          <a:p>
            <a:pPr lvl="0"/>
            <a:r>
              <a:rPr lang="da-DK" sz="9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accel = np.zeros( shape=(d_num[0], p_num[0]), dtype=np.float32 )</a:t>
            </a:r>
          </a:p>
          <a:p>
            <a:pPr lvl="0"/>
            <a:r>
              <a:rPr lang="da-DK" sz="9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vel = np.zeros( shape=(d_num[0], p_num[0]), dtype=np.float32 ) </a:t>
            </a:r>
          </a:p>
          <a:p>
            <a:pPr lvl="0"/>
            <a:endParaRPr lang="da-DK" sz="9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da-DK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start_time = perf_counter( )</a:t>
            </a:r>
          </a:p>
          <a:p>
            <a:pPr lvl="0"/>
            <a:r>
              <a:rPr lang="da-DK" sz="9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d_p_num = cuda.to_device(p_num)</a:t>
            </a:r>
          </a:p>
          <a:p>
            <a:pPr lvl="0"/>
            <a:r>
              <a:rPr lang="da-DK" sz="9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d_d_num = cuda.to_device(d_num)</a:t>
            </a:r>
          </a:p>
          <a:p>
            <a:pPr lvl="0"/>
            <a:r>
              <a:rPr lang="da-DK" sz="9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d_pos = cuda.to_device(pos)</a:t>
            </a:r>
          </a:p>
          <a:p>
            <a:pPr lvl="0"/>
            <a:r>
              <a:rPr lang="da-DK" sz="9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d_accel = cuda.to_device(accel)</a:t>
            </a:r>
          </a:p>
          <a:p>
            <a:pPr lvl="0"/>
            <a:r>
              <a:rPr lang="da-DK" sz="9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d_vel = cuda.to_device(vel)</a:t>
            </a:r>
          </a:p>
          <a:p>
            <a:pPr lvl="0"/>
            <a:endParaRPr lang="da-DK" sz="9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da-DK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init_all(p_num, d_num, pos, accel, vel)</a:t>
            </a:r>
          </a:p>
          <a:p>
            <a:pPr lvl="0"/>
            <a:endParaRPr lang="da-DK" sz="9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da-DK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stop_time = perf_counter( )</a:t>
            </a:r>
          </a:p>
          <a:p>
            <a:pPr lvl="0"/>
            <a:endParaRPr lang="da-DK" sz="9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da-DK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print(pos)</a:t>
            </a:r>
          </a:p>
          <a:p>
            <a:pPr lvl="0"/>
            <a:r>
              <a:rPr lang="da-DK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print(vel)</a:t>
            </a:r>
          </a:p>
          <a:p>
            <a:pPr lvl="0"/>
            <a:r>
              <a:rPr lang="da-DK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print(accel)</a:t>
            </a:r>
          </a:p>
          <a:p>
            <a:pPr lvl="0"/>
            <a:r>
              <a:rPr lang="da-DK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print('')</a:t>
            </a:r>
          </a:p>
          <a:p>
            <a:pPr lvl="0"/>
            <a:r>
              <a:rPr lang="da-DK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print('    Elapsed wall clock time = %g seconds.' % (stop_time - start_time) )</a:t>
            </a:r>
          </a:p>
          <a:p>
            <a:pPr lvl="0"/>
            <a:r>
              <a:rPr lang="da-DK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print('')</a:t>
            </a:r>
            <a:endParaRPr lang="en-US" sz="9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72AFFA-4A8E-4D04-80EB-61EAD1DF87F9}"/>
              </a:ext>
            </a:extLst>
          </p:cNvPr>
          <p:cNvSpPr txBox="1"/>
          <p:nvPr/>
        </p:nvSpPr>
        <p:spPr>
          <a:xfrm>
            <a:off x="4050102" y="1217463"/>
            <a:ext cx="622286" cy="424732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2400">
                <a:solidFill>
                  <a:srgbClr val="FF0000"/>
                </a:solidFill>
                <a:latin typeface="Trebuchet MS"/>
              </a:rPr>
              <a:t>3.3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3341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68EAAD-F629-4A86-B504-519D9528D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Numba</a:t>
            </a:r>
            <a:r>
              <a:rPr lang="en-US"/>
              <a:t>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2C19A7-6BD1-4444-9D47-2063510BF7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err="1"/>
              <a:t>Numba</a:t>
            </a:r>
            <a:r>
              <a:rPr lang="en-US" sz="1800"/>
              <a:t> is great for improving performance (of arithmetically intensive code)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en-US" sz="1600"/>
              <a:t>Even for a single core, you can get lots of speedup. You still get to write in Python!!!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en-US" sz="1600"/>
              <a:t>You can even target multiple CPU cores to maybe get more speed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en-US" sz="1600"/>
              <a:t>You can target NVIDIA GPUs very easily</a:t>
            </a:r>
          </a:p>
          <a:p>
            <a:pPr marL="1374775" lvl="2" indent="-285750">
              <a:buFont typeface="Arial" panose="020B0604020202020204" pitchFamily="34" charset="0"/>
              <a:buChar char="•"/>
            </a:pPr>
            <a:r>
              <a:rPr lang="en-US" sz="1400"/>
              <a:t>You can do it simply using 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@vectorize</a:t>
            </a:r>
          </a:p>
          <a:p>
            <a:pPr marL="1374775" lvl="2" indent="-285750">
              <a:buFont typeface="Arial" panose="020B0604020202020204" pitchFamily="34" charset="0"/>
              <a:buChar char="•"/>
            </a:pPr>
            <a:r>
              <a:rPr lang="en-US" sz="1400"/>
              <a:t>You can take advantage of CUDA features, but it is still mostly Python!</a:t>
            </a:r>
          </a:p>
          <a:p>
            <a:pPr marL="1374775" lvl="2" indent="-285750">
              <a:buFont typeface="Arial" panose="020B0604020202020204" pitchFamily="34" charset="0"/>
              <a:buChar char="•"/>
            </a:pP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sz="1400" err="1">
                <a:latin typeface="Courier New" panose="02070309020205020404" pitchFamily="49" charset="0"/>
                <a:cs typeface="Courier New" panose="02070309020205020404" pitchFamily="49" charset="0"/>
              </a:rPr>
              <a:t>cuda.jit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/>
              <a:t>is very powerful but you can use it with simple Python 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err="1"/>
              <a:t>Numba</a:t>
            </a:r>
            <a:r>
              <a:rPr lang="en-US" sz="1800"/>
              <a:t> interoperates with other Python-GPU tools!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827420-A9E8-41BD-BD3D-0F040C8A981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4121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8934F3-EDDC-486F-BED4-F5D408EA0A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Best Practices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30D009-32F9-488E-B0ED-8782EED6FE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>
                <a:latin typeface="Trebuchet MS"/>
              </a:rPr>
              <a:t>There may be times when your </a:t>
            </a:r>
            <a:r>
              <a:rPr lang="en-US" sz="1800" err="1">
                <a:latin typeface="Trebuchet MS"/>
              </a:rPr>
              <a:t>Numba</a:t>
            </a:r>
            <a:r>
              <a:rPr lang="en-US" sz="1800">
                <a:latin typeface="Trebuchet MS"/>
              </a:rPr>
              <a:t> compiled function will not improve performance</a:t>
            </a:r>
          </a:p>
          <a:p>
            <a:pPr marL="8572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/>
              <a:t>Ask yourself – why?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>
                <a:latin typeface="Trebuchet MS"/>
              </a:rPr>
              <a:t>Example:</a:t>
            </a:r>
          </a:p>
          <a:p>
            <a:pPr marL="8572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>
                <a:latin typeface="Trebuchet MS"/>
              </a:rPr>
              <a:t>Don’t try to put an already compiled function into a </a:t>
            </a:r>
            <a:r>
              <a:rPr lang="en-US" sz="1600" err="1">
                <a:latin typeface="Trebuchet MS"/>
              </a:rPr>
              <a:t>Numba</a:t>
            </a:r>
            <a:r>
              <a:rPr lang="en-US" sz="1600">
                <a:latin typeface="Trebuchet MS"/>
              </a:rPr>
              <a:t> compiled function</a:t>
            </a:r>
          </a:p>
          <a:p>
            <a:pPr marL="8572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>
                <a:latin typeface="Trebuchet MS"/>
              </a:rPr>
              <a:t>Example – NumPy “convolve” function. It is already compiled for CPUs.</a:t>
            </a:r>
          </a:p>
          <a:p>
            <a:pPr marL="8572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>
                <a:latin typeface="Trebuchet MS"/>
              </a:rPr>
              <a:t>What do we do for GPUs?</a:t>
            </a:r>
          </a:p>
          <a:p>
            <a:pPr marL="1374775" lvl="2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>
                <a:latin typeface="Trebuchet MS"/>
              </a:rPr>
              <a:t>Write your own convolution function </a:t>
            </a:r>
            <a:r>
              <a:rPr lang="en-US" sz="1500">
                <a:latin typeface="Trebuchet MS"/>
                <a:sym typeface="Wingdings" panose="05000000000000000000" pitchFamily="2" charset="2"/>
              </a:rPr>
              <a:t></a:t>
            </a:r>
          </a:p>
          <a:p>
            <a:pPr marL="1374775" lvl="2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>
                <a:latin typeface="Trebuchet MS"/>
                <a:sym typeface="Wingdings" panose="05000000000000000000" pitchFamily="2" charset="2"/>
              </a:rPr>
              <a:t>Or find a library that already has this function available (hint, hint)</a:t>
            </a:r>
            <a:endParaRPr lang="en-US" sz="150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A58DD3-CEB8-4FB4-8B57-F9FCE044FA4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5118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B3F6D7-C443-48A4-A61C-6F6FDE03F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TL;DR - OVERALL Python-GPU CODING recommendations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46A8A9-849C-4AAA-BE16-C854385360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/>
              <a:t>Move computationally intensive sections of code to functions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>
                <a:latin typeface="Trebuchet MS"/>
              </a:rPr>
              <a:t>Use @jit on CPUs (</a:t>
            </a:r>
            <a:r>
              <a:rPr lang="en-US" sz="1800" err="1">
                <a:latin typeface="Trebuchet MS"/>
              </a:rPr>
              <a:t>Numba</a:t>
            </a:r>
            <a:r>
              <a:rPr lang="en-US" sz="1800">
                <a:latin typeface="Trebuchet MS"/>
              </a:rPr>
              <a:t>)</a:t>
            </a:r>
          </a:p>
          <a:p>
            <a:pPr marL="914400" lvl="1" indent="-342900">
              <a:buFont typeface="Arial" panose="020B0604020202020204" pitchFamily="34" charset="0"/>
              <a:buChar char="•"/>
            </a:pPr>
            <a:r>
              <a:rPr lang="en-US" sz="1600">
                <a:latin typeface="Trebuchet MS"/>
              </a:rPr>
              <a:t>Start with single core then move to multi-core</a:t>
            </a:r>
            <a:endParaRPr lang="en-US" sz="16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>
                <a:latin typeface="Trebuchet MS"/>
              </a:rPr>
              <a:t>Switch to @vectorize (</a:t>
            </a:r>
            <a:r>
              <a:rPr lang="en-US" sz="1800" err="1">
                <a:latin typeface="Trebuchet MS"/>
              </a:rPr>
              <a:t>Numba</a:t>
            </a:r>
            <a:r>
              <a:rPr lang="en-US" sz="1800">
                <a:latin typeface="Trebuchet MS"/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>
                <a:latin typeface="Trebuchet MS"/>
              </a:rPr>
              <a:t>Port to GPUs (@vectorize and @cuda.jit)</a:t>
            </a:r>
          </a:p>
          <a:p>
            <a:pPr marL="914400" lvl="1" indent="-342900">
              <a:buFont typeface="Arial" panose="020B0604020202020204" pitchFamily="34" charset="0"/>
              <a:buChar char="•"/>
            </a:pPr>
            <a:r>
              <a:rPr lang="en-US" sz="1600"/>
              <a:t>May need to optimize data movement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>
                <a:latin typeface="Trebuchet MS"/>
              </a:rPr>
              <a:t>Investigate custom kernels when you need more performance (or have more time)</a:t>
            </a:r>
          </a:p>
          <a:p>
            <a:pPr marL="914400" lvl="1" indent="-285750">
              <a:buFont typeface="Arial" panose="020B0604020202020204" pitchFamily="34" charset="0"/>
              <a:buChar char="•"/>
            </a:pPr>
            <a:r>
              <a:rPr lang="en-US" sz="1600">
                <a:latin typeface="Trebuchet MS"/>
              </a:rPr>
              <a:t>Good topic to bring up this afternoon at office hours!</a:t>
            </a:r>
          </a:p>
        </p:txBody>
      </p:sp>
    </p:spTree>
    <p:extLst>
      <p:ext uri="{BB962C8B-B14F-4D97-AF65-F5344CB8AC3E}">
        <p14:creationId xmlns:p14="http://schemas.microsoft.com/office/powerpoint/2010/main" val="27487474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835ED-C1D1-4DFC-B6C9-80E32D57E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CUPY</a:t>
            </a:r>
          </a:p>
        </p:txBody>
      </p:sp>
    </p:spTree>
    <p:extLst>
      <p:ext uri="{BB962C8B-B14F-4D97-AF65-F5344CB8AC3E}">
        <p14:creationId xmlns:p14="http://schemas.microsoft.com/office/powerpoint/2010/main" val="14011565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C3F08-7597-43E4-8BAF-443501FD1B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Generalities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966C1D-FE98-4B3D-8EF4-AFDB4F47F0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/>
              <a:t>Good: Python has a huge number of libraries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/>
              <a:t>Bad: Python has a huge number of libraries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/>
              <a:t>Many scientific/engineering/data science codes are built using:</a:t>
            </a:r>
          </a:p>
          <a:p>
            <a:pPr marL="8572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/>
              <a:t>NumPy</a:t>
            </a:r>
          </a:p>
          <a:p>
            <a:pPr marL="8572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/>
              <a:t>SciPy</a:t>
            </a:r>
          </a:p>
          <a:p>
            <a:pPr marL="8572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err="1"/>
              <a:t>Scikit</a:t>
            </a:r>
            <a:r>
              <a:rPr lang="en-US" sz="1600"/>
              <a:t>-learn</a:t>
            </a:r>
          </a:p>
          <a:p>
            <a:pPr marL="8572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/>
              <a:t>Pandas</a:t>
            </a:r>
          </a:p>
          <a:p>
            <a:pPr marL="8572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/>
              <a:t>Many others…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/>
              <a:t>A great deal of focus has been on </a:t>
            </a:r>
            <a:r>
              <a:rPr lang="en-US" sz="1800" err="1"/>
              <a:t>Numpy</a:t>
            </a:r>
            <a:endParaRPr lang="en-US" sz="180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110245-514B-4795-A752-FD725AD4C6C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Scientific/Engineering Applications</a:t>
            </a:r>
          </a:p>
        </p:txBody>
      </p:sp>
    </p:spTree>
    <p:extLst>
      <p:ext uri="{BB962C8B-B14F-4D97-AF65-F5344CB8AC3E}">
        <p14:creationId xmlns:p14="http://schemas.microsoft.com/office/powerpoint/2010/main" val="39225168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984C0C-E974-4C42-991F-4FB7A74F45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Numpy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D3162A-7727-45D3-BC87-3BAA5D39C2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/>
              <a:t>NumPy is probably the most popular library/tool outside of the core Python</a:t>
            </a:r>
          </a:p>
          <a:p>
            <a:pPr marL="914400" lvl="1" indent="-342900">
              <a:buFont typeface="Arial" panose="020B0604020202020204" pitchFamily="34" charset="0"/>
              <a:buChar char="•"/>
            </a:pPr>
            <a:r>
              <a:rPr lang="en-US" sz="1800"/>
              <a:t>One of the first “big” projects for Python</a:t>
            </a:r>
          </a:p>
          <a:p>
            <a:pPr marL="914400" lvl="1" indent="-342900">
              <a:buFont typeface="Arial" panose="020B0604020202020204" pitchFamily="34" charset="0"/>
              <a:buChar char="•"/>
            </a:pPr>
            <a:r>
              <a:rPr lang="en-US" sz="1800"/>
              <a:t>Many years of development</a:t>
            </a:r>
          </a:p>
          <a:p>
            <a:pPr marL="914400" lvl="1" indent="-342900">
              <a:buFont typeface="Arial" panose="020B0604020202020204" pitchFamily="34" charset="0"/>
              <a:buChar char="•"/>
            </a:pPr>
            <a:r>
              <a:rPr lang="en-US" sz="1800"/>
              <a:t>Numeric focus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/>
              <a:t>Highly tuned (for CPUs)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/>
              <a:t>What about GPUs?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B46902-199F-4615-9C5A-80B3CF5091E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2406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984C0C-E974-4C42-991F-4FB7A74F45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CuPY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D3162A-7727-45D3-BC87-3BAA5D39C2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810" y="1870122"/>
            <a:ext cx="9948672" cy="3718925"/>
          </a:xfrm>
        </p:spPr>
        <p:txBody>
          <a:bodyPr/>
          <a:lstStyle/>
          <a:p>
            <a:pPr marL="342900" indent="-3429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800"/>
              <a:t>NumPy-like API accelerated with CUDA</a:t>
            </a:r>
          </a:p>
          <a:p>
            <a:pPr marL="914400" lvl="1" indent="-3429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600"/>
              <a:t>Implements a subset of NumPy interface, but it’s very close to being complete</a:t>
            </a:r>
          </a:p>
          <a:p>
            <a:pPr marL="914400" lvl="1" indent="-3429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600"/>
              <a:t>Adding some SciPy routines!</a:t>
            </a:r>
          </a:p>
          <a:p>
            <a:pPr marL="342900" indent="-3429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800"/>
              <a:t>Originally used by Chainer (DL framework popular in Japan)</a:t>
            </a:r>
          </a:p>
          <a:p>
            <a:pPr marL="342900" indent="-3429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800">
                <a:latin typeface="Trebuchet MS"/>
              </a:rPr>
              <a:t>Calling sequence is </a:t>
            </a:r>
            <a:r>
              <a:rPr lang="en-US" sz="1800" b="1">
                <a:latin typeface="Trebuchet MS"/>
              </a:rPr>
              <a:t>like </a:t>
            </a:r>
            <a:r>
              <a:rPr lang="en-US" sz="1800">
                <a:latin typeface="Trebuchet MS"/>
              </a:rPr>
              <a:t>NumPy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2000">
                <a:latin typeface="Courier New"/>
                <a:cs typeface="Courier New"/>
              </a:rPr>
              <a:t>	&gt;&gt; import </a:t>
            </a:r>
            <a:r>
              <a:rPr lang="en-US" sz="2000" err="1">
                <a:latin typeface="Courier New"/>
                <a:cs typeface="Courier New"/>
              </a:rPr>
              <a:t>numpy</a:t>
            </a:r>
            <a:r>
              <a:rPr lang="en-US" sz="2000">
                <a:latin typeface="Courier New"/>
                <a:cs typeface="Courier New"/>
              </a:rPr>
              <a:t> as np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2000">
                <a:latin typeface="Courier New"/>
                <a:cs typeface="Courier New"/>
              </a:rPr>
              <a:t>	&gt;&gt; </a:t>
            </a:r>
            <a:r>
              <a:rPr lang="en-US" sz="2000">
                <a:solidFill>
                  <a:srgbClr val="FF0000"/>
                </a:solidFill>
                <a:latin typeface="Courier New"/>
                <a:cs typeface="Courier New"/>
              </a:rPr>
              <a:t>import </a:t>
            </a:r>
            <a:r>
              <a:rPr lang="en-US" sz="2000" err="1">
                <a:solidFill>
                  <a:srgbClr val="FF0000"/>
                </a:solidFill>
                <a:latin typeface="Courier New"/>
                <a:cs typeface="Courier New"/>
              </a:rPr>
              <a:t>cupy</a:t>
            </a:r>
            <a:r>
              <a:rPr lang="en-US" sz="2000">
                <a:solidFill>
                  <a:srgbClr val="FF0000"/>
                </a:solidFill>
                <a:latin typeface="Courier New"/>
                <a:cs typeface="Courier New"/>
              </a:rPr>
              <a:t> as </a:t>
            </a:r>
            <a:r>
              <a:rPr lang="en-US" sz="2000" err="1">
                <a:solidFill>
                  <a:srgbClr val="FF0000"/>
                </a:solidFill>
                <a:latin typeface="Courier New"/>
                <a:cs typeface="Courier New"/>
              </a:rPr>
              <a:t>cp</a:t>
            </a:r>
            <a:endParaRPr lang="en-US" sz="2000">
              <a:solidFill>
                <a:srgbClr val="FF0000"/>
              </a:solidFill>
              <a:latin typeface="Courier New"/>
              <a:cs typeface="Courier New"/>
            </a:endParaRP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2000">
                <a:latin typeface="Courier New"/>
                <a:cs typeface="Courier New"/>
              </a:rPr>
              <a:t>	&gt;&gt; </a:t>
            </a:r>
            <a:r>
              <a:rPr lang="en-US" sz="2000" err="1">
                <a:latin typeface="Courier New"/>
                <a:cs typeface="Courier New"/>
              </a:rPr>
              <a:t>x_cpu</a:t>
            </a:r>
            <a:r>
              <a:rPr lang="en-US" sz="2000">
                <a:latin typeface="Courier New"/>
                <a:cs typeface="Courier New"/>
              </a:rPr>
              <a:t> = </a:t>
            </a:r>
            <a:r>
              <a:rPr lang="en-US" sz="2000" err="1">
                <a:latin typeface="Courier New"/>
                <a:cs typeface="Courier New"/>
              </a:rPr>
              <a:t>np.array</a:t>
            </a:r>
            <a:r>
              <a:rPr lang="en-US" sz="2000">
                <a:latin typeface="Courier New"/>
                <a:cs typeface="Courier New"/>
              </a:rPr>
              <a:t>([1, 2, 3])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2000">
                <a:latin typeface="Courier New"/>
                <a:cs typeface="Courier New"/>
              </a:rPr>
              <a:t>	&gt;&gt; l2_cpu = </a:t>
            </a:r>
            <a:r>
              <a:rPr lang="en-US" sz="2000" err="1">
                <a:latin typeface="Courier New"/>
                <a:cs typeface="Courier New"/>
              </a:rPr>
              <a:t>np.linalg.norm</a:t>
            </a:r>
            <a:r>
              <a:rPr lang="en-US" sz="2000">
                <a:latin typeface="Courier New"/>
                <a:cs typeface="Courier New"/>
              </a:rPr>
              <a:t>(</a:t>
            </a:r>
            <a:r>
              <a:rPr lang="en-US" sz="2000" err="1">
                <a:latin typeface="Courier New"/>
                <a:cs typeface="Courier New"/>
              </a:rPr>
              <a:t>x_cpu</a:t>
            </a:r>
            <a:r>
              <a:rPr lang="en-US" sz="2000">
                <a:latin typeface="Courier New"/>
                <a:cs typeface="Courier New"/>
              </a:rPr>
              <a:t>)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2000">
                <a:latin typeface="Courier New"/>
                <a:cs typeface="Courier New"/>
              </a:rPr>
              <a:t>	&gt;&gt; </a:t>
            </a:r>
            <a:r>
              <a:rPr lang="en-US" sz="2000" err="1">
                <a:solidFill>
                  <a:srgbClr val="FF0000"/>
                </a:solidFill>
                <a:latin typeface="Courier New"/>
                <a:cs typeface="Courier New"/>
              </a:rPr>
              <a:t>x_gpu</a:t>
            </a:r>
            <a:r>
              <a:rPr lang="en-US" sz="2000">
                <a:solidFill>
                  <a:srgbClr val="FF0000"/>
                </a:solidFill>
                <a:latin typeface="Courier New"/>
                <a:cs typeface="Courier New"/>
              </a:rPr>
              <a:t> = </a:t>
            </a:r>
            <a:r>
              <a:rPr lang="en-US" sz="2000" err="1">
                <a:solidFill>
                  <a:srgbClr val="FF0000"/>
                </a:solidFill>
                <a:latin typeface="Courier New"/>
                <a:cs typeface="Courier New"/>
              </a:rPr>
              <a:t>cp.array</a:t>
            </a:r>
            <a:r>
              <a:rPr lang="en-US" sz="2000">
                <a:solidFill>
                  <a:srgbClr val="FF0000"/>
                </a:solidFill>
                <a:latin typeface="Courier New"/>
                <a:cs typeface="Courier New"/>
              </a:rPr>
              <a:t>([1 ,2 ,3])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2000">
                <a:latin typeface="Courier New"/>
                <a:cs typeface="Courier New"/>
              </a:rPr>
              <a:t>	&gt;&gt; </a:t>
            </a:r>
            <a:r>
              <a:rPr lang="en-US" sz="2000">
                <a:solidFill>
                  <a:srgbClr val="FF0000"/>
                </a:solidFill>
                <a:latin typeface="Courier New"/>
                <a:cs typeface="Courier New"/>
              </a:rPr>
              <a:t>l2_gpu = </a:t>
            </a:r>
            <a:r>
              <a:rPr lang="en-US" sz="2000" err="1">
                <a:solidFill>
                  <a:srgbClr val="FF0000"/>
                </a:solidFill>
                <a:latin typeface="Courier New"/>
                <a:cs typeface="Courier New"/>
              </a:rPr>
              <a:t>cp.linalg.norm</a:t>
            </a:r>
            <a:r>
              <a:rPr lang="en-US" sz="2000">
                <a:solidFill>
                  <a:srgbClr val="FF0000"/>
                </a:solidFill>
                <a:latin typeface="Courier New"/>
                <a:cs typeface="Courier New"/>
              </a:rPr>
              <a:t>(</a:t>
            </a:r>
            <a:r>
              <a:rPr lang="en-US" sz="2000" err="1">
                <a:solidFill>
                  <a:srgbClr val="FF0000"/>
                </a:solidFill>
                <a:latin typeface="Courier New"/>
                <a:cs typeface="Courier New"/>
              </a:rPr>
              <a:t>x_gpu</a:t>
            </a:r>
            <a:r>
              <a:rPr lang="en-US" sz="2000">
                <a:solidFill>
                  <a:srgbClr val="FF0000"/>
                </a:solidFill>
                <a:latin typeface="Courier New"/>
                <a:cs typeface="Courier New"/>
              </a:rPr>
              <a:t>)</a:t>
            </a:r>
          </a:p>
          <a:p>
            <a:pPr marL="342900" indent="-3429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800"/>
              <a:t>Very Pythonic and very easy to use!</a:t>
            </a:r>
          </a:p>
          <a:p>
            <a:pPr marL="342900" indent="-3429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endParaRPr lang="en-US" sz="180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B46902-199F-4615-9C5A-80B3CF5091E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https://github.com/cupy/cupy</a:t>
            </a:r>
          </a:p>
        </p:txBody>
      </p:sp>
    </p:spTree>
    <p:extLst>
      <p:ext uri="{BB962C8B-B14F-4D97-AF65-F5344CB8AC3E}">
        <p14:creationId xmlns:p14="http://schemas.microsoft.com/office/powerpoint/2010/main" val="30159109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EA8613-1E70-4D54-8D48-D1D43C713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Python?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7A605A-7D2C-4265-95D3-19AFEBD192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1281" y="1236762"/>
            <a:ext cx="9969297" cy="4193312"/>
          </a:xfrm>
        </p:spPr>
        <p:txBody>
          <a:bodyPr/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,Sans-Serif" panose="020B0604020202020204" pitchFamily="34" charset="0"/>
              <a:buChar char="•"/>
            </a:pPr>
            <a:r>
              <a:rPr lang="en-US" sz="1800">
                <a:latin typeface="Trebuchet MS"/>
              </a:rPr>
              <a:t>Very popular in many fields</a:t>
            </a:r>
          </a:p>
          <a:p>
            <a:pPr marL="914400" lvl="1" indent="-342900">
              <a:spcBef>
                <a:spcPts val="600"/>
              </a:spcBef>
              <a:spcAft>
                <a:spcPts val="600"/>
              </a:spcAft>
              <a:buFont typeface="Arial,Sans-Serif" panose="020B0604020202020204" pitchFamily="34" charset="0"/>
              <a:buChar char="•"/>
            </a:pPr>
            <a:r>
              <a:rPr lang="en-US" sz="1800">
                <a:latin typeface="Trebuchet MS"/>
              </a:rPr>
              <a:t>Scientific community is quickly adopting Python, especially for data analytics </a:t>
            </a:r>
          </a:p>
          <a:p>
            <a:pPr marL="914400" lvl="1" indent="-342900">
              <a:spcBef>
                <a:spcPts val="600"/>
              </a:spcBef>
              <a:spcAft>
                <a:spcPts val="600"/>
              </a:spcAft>
              <a:buFont typeface="Arial,Sans-Serif" panose="020B0604020202020204" pitchFamily="34" charset="0"/>
              <a:buChar char="•"/>
            </a:pPr>
            <a:r>
              <a:rPr lang="en-US" sz="1800">
                <a:latin typeface="Trebuchet MS"/>
              </a:rPr>
              <a:t>#1 language for Deep Learning</a:t>
            </a:r>
            <a:endParaRPr lang="en-US"/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>
              <a:latin typeface="Trebuchet MS"/>
            </a:endParaRP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>
                <a:latin typeface="Trebuchet MS"/>
              </a:rPr>
              <a:t>Features:</a:t>
            </a:r>
            <a:endParaRPr lang="en-US"/>
          </a:p>
          <a:p>
            <a:pPr marL="9144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>
                <a:latin typeface="Trebuchet MS"/>
              </a:rPr>
              <a:t>High-level, interactive, versatile (Jupyter Notebooks)</a:t>
            </a:r>
            <a:endParaRPr lang="en-US" sz="1600"/>
          </a:p>
          <a:p>
            <a:pPr marL="9144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>
                <a:latin typeface="Trebuchet MS"/>
              </a:rPr>
              <a:t>Easy to prototype</a:t>
            </a:r>
          </a:p>
          <a:p>
            <a:pPr marL="9144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>
                <a:latin typeface="Trebuchet MS"/>
              </a:rPr>
              <a:t>Can expose bindings for lower-level languages (PyBind11, cppyy) </a:t>
            </a:r>
          </a:p>
          <a:p>
            <a:pPr marL="9144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>
                <a:latin typeface="Trebuchet MS"/>
              </a:rPr>
              <a:t>Automatic Memory Management + Garbage collection (reclaim memory from deleted variables)</a:t>
            </a:r>
          </a:p>
          <a:p>
            <a:pPr marL="9144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>
                <a:latin typeface="Trebuchet MS"/>
              </a:rPr>
              <a:t>Dynamic typing (Runtime type checks)</a:t>
            </a:r>
          </a:p>
          <a:p>
            <a:pPr marL="9144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>
                <a:latin typeface="Trebuchet MS"/>
              </a:rPr>
              <a:t>Wide range of data types and structures (intrinsic Complex and Boolean data types)</a:t>
            </a:r>
          </a:p>
          <a:p>
            <a:pPr marL="9144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u="sng">
                <a:latin typeface="Trebuchet MS"/>
              </a:rPr>
              <a:t>Many</a:t>
            </a:r>
            <a:r>
              <a:rPr lang="en-US" sz="1600" b="1">
                <a:latin typeface="Trebuchet MS"/>
              </a:rPr>
              <a:t> libraries (modules) available</a:t>
            </a:r>
          </a:p>
          <a:p>
            <a:pPr marL="9144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>
                <a:latin typeface="Trebuchet MS"/>
              </a:rPr>
              <a:t>Robust package and environment management (conda, pip)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,Sans-Serif" panose="020B0604020202020204" pitchFamily="34" charset="0"/>
              <a:buChar char="•"/>
            </a:pPr>
            <a:endParaRPr lang="en-US" sz="1800">
              <a:latin typeface="Trebuchet MS"/>
            </a:endParaRP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,Sans-Serif" panose="020B0604020202020204" pitchFamily="34" charset="0"/>
              <a:buChar char="•"/>
            </a:pPr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7185268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AFDBA-8EC9-444E-8B30-FCD645F6C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CUPY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3DE1F4-86D7-4BEA-AC91-CEB4C016EE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/>
              <a:t>“</a:t>
            </a:r>
            <a:r>
              <a:rPr lang="en-US" sz="1800">
                <a:latin typeface="Courier New" panose="02070309020205020404" pitchFamily="49" charset="0"/>
                <a:cs typeface="Courier New" panose="02070309020205020404" pitchFamily="49" charset="0"/>
              </a:rPr>
              <a:t>pip install </a:t>
            </a:r>
            <a:r>
              <a:rPr lang="en-US" sz="1800" err="1">
                <a:latin typeface="Courier New" panose="02070309020205020404" pitchFamily="49" charset="0"/>
                <a:cs typeface="Courier New" panose="02070309020205020404" pitchFamily="49" charset="0"/>
              </a:rPr>
              <a:t>cupy</a:t>
            </a:r>
            <a:r>
              <a:rPr lang="en-US" sz="1800"/>
              <a:t>”</a:t>
            </a:r>
          </a:p>
          <a:p>
            <a:pPr marL="914400" lvl="1" indent="-342900">
              <a:buFont typeface="Arial" panose="020B0604020202020204" pitchFamily="34" charset="0"/>
              <a:buChar char="•"/>
            </a:pPr>
            <a:r>
              <a:rPr lang="en-US" sz="1600"/>
              <a:t>Last time I checked it was a really old version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/>
              <a:t>“</a:t>
            </a:r>
            <a:r>
              <a:rPr lang="en-US" sz="1800" err="1">
                <a:latin typeface="Courier New" panose="02070309020205020404" pitchFamily="49" charset="0"/>
                <a:cs typeface="Courier New" panose="02070309020205020404" pitchFamily="49" charset="0"/>
              </a:rPr>
              <a:t>conda</a:t>
            </a:r>
            <a:r>
              <a:rPr lang="en-US" sz="1800">
                <a:latin typeface="Courier New" panose="02070309020205020404" pitchFamily="49" charset="0"/>
                <a:cs typeface="Courier New" panose="02070309020205020404" pitchFamily="49" charset="0"/>
              </a:rPr>
              <a:t> install </a:t>
            </a:r>
            <a:r>
              <a:rPr lang="en-US" sz="1800" err="1">
                <a:latin typeface="Courier New" panose="02070309020205020404" pitchFamily="49" charset="0"/>
                <a:cs typeface="Courier New" panose="02070309020205020404" pitchFamily="49" charset="0"/>
              </a:rPr>
              <a:t>cupy</a:t>
            </a:r>
            <a:r>
              <a:rPr lang="en-US" sz="1800"/>
              <a:t>”</a:t>
            </a:r>
          </a:p>
          <a:p>
            <a:pPr marL="914400" lvl="1" indent="-342900">
              <a:buFont typeface="Arial" panose="020B0604020202020204" pitchFamily="34" charset="0"/>
              <a:buChar char="•"/>
            </a:pPr>
            <a:r>
              <a:rPr lang="en-US" sz="1600"/>
              <a:t>On Windows, a bit on the older side (as of this writing – 6 months)</a:t>
            </a:r>
          </a:p>
          <a:p>
            <a:pPr marL="914400" lvl="1" indent="-342900">
              <a:buFont typeface="Arial" panose="020B0604020202020204" pitchFamily="34" charset="0"/>
              <a:buChar char="•"/>
            </a:pPr>
            <a:r>
              <a:rPr lang="en-US" sz="1600"/>
              <a:t>Linux has more up to date versions</a:t>
            </a:r>
          </a:p>
          <a:p>
            <a:endParaRPr lang="en-US" sz="180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E52BCA-4804-42F9-8A3F-8EB4448CF3C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Installation Notes</a:t>
            </a:r>
          </a:p>
        </p:txBody>
      </p:sp>
    </p:spTree>
    <p:extLst>
      <p:ext uri="{BB962C8B-B14F-4D97-AF65-F5344CB8AC3E}">
        <p14:creationId xmlns:p14="http://schemas.microsoft.com/office/powerpoint/2010/main" val="8874574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418EF3-880F-4053-9503-0A0C5E913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CuPy</a:t>
            </a:r>
            <a:r>
              <a:rPr lang="en-US"/>
              <a:t> FEATURES - 1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FF71E1-5458-4C27-A8AE-FF5959AF09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2000">
                <a:latin typeface="Trebuchet MS"/>
              </a:rPr>
              <a:t>NumPy uses a class: </a:t>
            </a:r>
            <a:r>
              <a:rPr lang="en-US" sz="2000" err="1">
                <a:latin typeface="Courier New"/>
                <a:cs typeface="Courier New"/>
              </a:rPr>
              <a:t>numpy.ndarray</a:t>
            </a:r>
            <a:endParaRPr lang="en-US" sz="20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42900" indent="-3429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2000" err="1">
                <a:latin typeface="Trebuchet MS"/>
              </a:rPr>
              <a:t>Cupy</a:t>
            </a:r>
            <a:r>
              <a:rPr lang="en-US" sz="2000">
                <a:latin typeface="Trebuchet MS"/>
              </a:rPr>
              <a:t> has a class: </a:t>
            </a:r>
            <a:r>
              <a:rPr lang="en-US" sz="2000" err="1">
                <a:latin typeface="Courier New"/>
                <a:cs typeface="Courier New"/>
              </a:rPr>
              <a:t>cupy.ndarray</a:t>
            </a:r>
            <a:r>
              <a:rPr lang="en-US" sz="2000">
                <a:latin typeface="Courier New"/>
                <a:cs typeface="Courier New"/>
              </a:rPr>
              <a:t> </a:t>
            </a:r>
            <a:r>
              <a:rPr lang="en-US" sz="2000">
                <a:latin typeface="Trebuchet MS"/>
              </a:rPr>
              <a:t>(almost identical – extra information)</a:t>
            </a:r>
          </a:p>
          <a:p>
            <a:pPr marL="342900" indent="-3429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2000">
                <a:latin typeface="Trebuchet MS"/>
              </a:rPr>
              <a:t>Features: </a:t>
            </a:r>
          </a:p>
          <a:p>
            <a:pPr marL="914400" lvl="1" indent="-3429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800">
                <a:latin typeface="Trebuchet MS"/>
              </a:rPr>
              <a:t>NumPy-like indexing</a:t>
            </a:r>
          </a:p>
          <a:p>
            <a:pPr marL="914400" lvl="1" indent="-3429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800">
                <a:latin typeface="Trebuchet MS"/>
              </a:rPr>
              <a:t>Most of Advanced indexing</a:t>
            </a:r>
          </a:p>
          <a:p>
            <a:pPr marL="9144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>
                <a:latin typeface="Trebuchet MS"/>
              </a:rPr>
              <a:t>Data Types (</a:t>
            </a:r>
            <a:r>
              <a:rPr lang="en-US" sz="1800" err="1">
                <a:latin typeface="Trebuchet MS"/>
              </a:rPr>
              <a:t>dtypes</a:t>
            </a:r>
            <a:r>
              <a:rPr lang="en-US" sz="1800">
                <a:latin typeface="Trebuchet MS"/>
              </a:rPr>
              <a:t>):</a:t>
            </a:r>
          </a:p>
          <a:p>
            <a:pPr marL="1431925" lvl="2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>
                <a:latin typeface="Trebuchet MS"/>
              </a:rPr>
              <a:t>bool_, int8, int16, int32, int64, uint8, uint16, uint32, uint64, float16, float32, float64, complex64, complex128 </a:t>
            </a:r>
            <a:endParaRPr lang="en-US" sz="1600">
              <a:solidFill>
                <a:schemeClr val="bg1"/>
              </a:solidFill>
              <a:latin typeface="Trebuchet MS"/>
            </a:endParaRPr>
          </a:p>
          <a:p>
            <a:pPr marL="914400" lvl="1" indent="-3429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800">
                <a:latin typeface="Trebuchet MS"/>
              </a:rPr>
              <a:t>Most of the array creation and manipulation routines</a:t>
            </a:r>
          </a:p>
          <a:p>
            <a:pPr marL="914400" lvl="1" indent="-3429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800">
                <a:latin typeface="Trebuchet MS"/>
              </a:rPr>
              <a:t>All operators with broadcasting</a:t>
            </a:r>
          </a:p>
          <a:p>
            <a:pPr marL="914400" lvl="1" indent="-3429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800">
                <a:latin typeface="Trebuchet MS"/>
              </a:rPr>
              <a:t>All universal functions for elementwise operations (add(), subtrace(), exp(), log(), sin()…)</a:t>
            </a:r>
          </a:p>
          <a:p>
            <a:pPr marL="342900" indent="-3429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endParaRPr lang="en-US" sz="200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DD2F8A-E094-4593-8457-306252C858F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8071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418EF3-880F-4053-9503-0A0C5E913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CuPy</a:t>
            </a:r>
            <a:r>
              <a:rPr lang="en-US"/>
              <a:t> FEATURES - 2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FF71E1-5458-4C27-A8AE-FF5959AF09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2000"/>
              <a:t>Linear algebra functions:</a:t>
            </a:r>
          </a:p>
          <a:p>
            <a:pPr marL="914400" lvl="1" indent="-3429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800"/>
              <a:t>dot, inner, outer, </a:t>
            </a:r>
            <a:r>
              <a:rPr lang="en-US" sz="1800" err="1"/>
              <a:t>matmul</a:t>
            </a:r>
            <a:r>
              <a:rPr lang="en-US" sz="1800"/>
              <a:t>, </a:t>
            </a:r>
            <a:r>
              <a:rPr lang="en-US" sz="1800" err="1"/>
              <a:t>tensordot</a:t>
            </a:r>
            <a:r>
              <a:rPr lang="en-US" sz="1800"/>
              <a:t>, </a:t>
            </a:r>
            <a:r>
              <a:rPr lang="en-US" sz="1800" err="1"/>
              <a:t>kron</a:t>
            </a:r>
            <a:r>
              <a:rPr lang="en-US" sz="1800"/>
              <a:t>, etc.</a:t>
            </a:r>
          </a:p>
          <a:p>
            <a:pPr marL="914400" lvl="1" indent="-3429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800" err="1"/>
              <a:t>Linalg</a:t>
            </a:r>
            <a:r>
              <a:rPr lang="en-US" sz="1800"/>
              <a:t>:</a:t>
            </a:r>
          </a:p>
          <a:p>
            <a:pPr marL="1431925" lvl="2" indent="-3429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600" err="1"/>
              <a:t>cholesky</a:t>
            </a:r>
            <a:r>
              <a:rPr lang="en-US" sz="1600"/>
              <a:t>, QR, SVD, </a:t>
            </a:r>
            <a:r>
              <a:rPr lang="en-US" sz="1600" err="1"/>
              <a:t>eigh</a:t>
            </a:r>
            <a:r>
              <a:rPr lang="en-US" sz="1600"/>
              <a:t>, </a:t>
            </a:r>
            <a:r>
              <a:rPr lang="en-US" sz="1600" err="1"/>
              <a:t>eigvalsh</a:t>
            </a:r>
            <a:r>
              <a:rPr lang="en-US" sz="1600"/>
              <a:t>, deter, norm, </a:t>
            </a:r>
            <a:r>
              <a:rPr lang="en-US" sz="1600" err="1"/>
              <a:t>matrix_rank</a:t>
            </a:r>
            <a:r>
              <a:rPr lang="en-US" sz="1600"/>
              <a:t>, trace, solve, </a:t>
            </a:r>
            <a:r>
              <a:rPr lang="en-US" sz="1600" err="1"/>
              <a:t>tensorsolve</a:t>
            </a:r>
            <a:r>
              <a:rPr lang="en-US" sz="1600"/>
              <a:t>, inv, </a:t>
            </a:r>
            <a:r>
              <a:rPr lang="en-US" sz="1600" err="1"/>
              <a:t>pinv</a:t>
            </a:r>
            <a:endParaRPr lang="en-US" sz="1600"/>
          </a:p>
          <a:p>
            <a:pPr marL="914400" lvl="1" indent="-3429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800"/>
              <a:t>Transpose, other matrix functions (</a:t>
            </a:r>
            <a:r>
              <a:rPr lang="en-US" sz="1800" err="1"/>
              <a:t>e.g</a:t>
            </a:r>
            <a:r>
              <a:rPr lang="en-US" sz="1800"/>
              <a:t> trig, comparisons, logical), saves to file, random functions, distributions</a:t>
            </a:r>
          </a:p>
          <a:p>
            <a:pPr marL="914400" lvl="1" indent="-3429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800"/>
              <a:t>Multi-dimensional matrices – indexing routines</a:t>
            </a:r>
          </a:p>
          <a:p>
            <a:pPr marL="914400" lvl="1" indent="-3429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800"/>
              <a:t>Matrix arithmetic</a:t>
            </a:r>
          </a:p>
          <a:p>
            <a:pPr marL="342900" indent="-3429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2000"/>
              <a:t>Reduction along axes (sum, max, argmax, etc.)</a:t>
            </a:r>
          </a:p>
          <a:p>
            <a:pPr marL="342900" indent="-3429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2000"/>
              <a:t>FFT (forward and inverse) </a:t>
            </a:r>
          </a:p>
          <a:p>
            <a:pPr marL="342900" indent="-3429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2000"/>
              <a:t>Uses NV libraries (</a:t>
            </a:r>
            <a:r>
              <a:rPr lang="en-US" sz="2000" err="1"/>
              <a:t>cuFFT</a:t>
            </a:r>
            <a:r>
              <a:rPr lang="en-US" sz="2000"/>
              <a:t>, </a:t>
            </a:r>
            <a:r>
              <a:rPr lang="en-US" sz="2000" err="1"/>
              <a:t>cuBLAS</a:t>
            </a:r>
            <a:r>
              <a:rPr lang="en-US" sz="2000"/>
              <a:t>, etc.)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DD2F8A-E094-4593-8457-306252C858F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0478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418EF3-880F-4053-9503-0A0C5E913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CuPy</a:t>
            </a:r>
            <a:r>
              <a:rPr lang="en-US"/>
              <a:t> FEATURES - 3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FF71E1-5458-4C27-A8AE-FF5959AF09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2000"/>
              <a:t>Mathematical Functions:</a:t>
            </a:r>
          </a:p>
          <a:p>
            <a:pPr marL="914400" lvl="1" indent="-3429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800"/>
              <a:t>Many standard functions: cos, tan, sin, floor, ceil, sum, prod, log, multiple, maximum</a:t>
            </a:r>
          </a:p>
          <a:p>
            <a:pPr marL="342900" indent="-3429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2000"/>
              <a:t>Random functions:</a:t>
            </a:r>
          </a:p>
          <a:p>
            <a:pPr marL="914400" lvl="1" indent="-3429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800"/>
              <a:t>rand, random, </a:t>
            </a:r>
            <a:r>
              <a:rPr lang="en-US" sz="1800" err="1"/>
              <a:t>ranf</a:t>
            </a:r>
            <a:r>
              <a:rPr lang="en-US" sz="1800"/>
              <a:t>, sample, </a:t>
            </a:r>
            <a:r>
              <a:rPr lang="en-US" sz="1800" err="1"/>
              <a:t>random.seed</a:t>
            </a:r>
            <a:r>
              <a:rPr lang="en-US" sz="1800"/>
              <a:t>, shuffle</a:t>
            </a:r>
          </a:p>
          <a:p>
            <a:pPr marL="342900" indent="-3429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2000"/>
              <a:t>Sort, Search, Count:</a:t>
            </a:r>
          </a:p>
          <a:p>
            <a:pPr marL="914400" lvl="1" indent="-3429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800"/>
              <a:t>sort, argmax, partition, nonzero, where</a:t>
            </a:r>
          </a:p>
          <a:p>
            <a:pPr marL="342900" indent="-3429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2000"/>
              <a:t>Stats:</a:t>
            </a:r>
          </a:p>
          <a:p>
            <a:pPr marL="914400" lvl="1" indent="-3429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800"/>
              <a:t>mean, </a:t>
            </a:r>
            <a:r>
              <a:rPr lang="en-US" sz="1800" err="1"/>
              <a:t>var</a:t>
            </a:r>
            <a:r>
              <a:rPr lang="en-US" sz="1800"/>
              <a:t>, </a:t>
            </a:r>
            <a:r>
              <a:rPr lang="en-US" sz="1800" err="1"/>
              <a:t>std</a:t>
            </a:r>
            <a:r>
              <a:rPr lang="en-US" sz="1800"/>
              <a:t>, </a:t>
            </a:r>
            <a:r>
              <a:rPr lang="en-US" sz="1800" err="1"/>
              <a:t>bincount</a:t>
            </a:r>
            <a:r>
              <a:rPr lang="en-US" sz="1800"/>
              <a:t>, </a:t>
            </a:r>
            <a:r>
              <a:rPr lang="en-US" sz="1800" err="1"/>
              <a:t>amin</a:t>
            </a:r>
            <a:r>
              <a:rPr lang="en-US" sz="1800"/>
              <a:t>, </a:t>
            </a:r>
            <a:r>
              <a:rPr lang="en-US" sz="1800" err="1"/>
              <a:t>amax</a:t>
            </a:r>
            <a:r>
              <a:rPr lang="en-US" sz="1800"/>
              <a:t>, sum, histograms (</a:t>
            </a:r>
            <a:r>
              <a:rPr lang="en-US" sz="1800" err="1"/>
              <a:t>binsort</a:t>
            </a:r>
            <a:r>
              <a:rPr lang="en-US" sz="1800"/>
              <a:t>)</a:t>
            </a:r>
          </a:p>
          <a:p>
            <a:pPr marL="342900" indent="-3429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2000"/>
              <a:t>Sparse Matrix class:</a:t>
            </a:r>
          </a:p>
          <a:p>
            <a:pPr marL="914400" lvl="1" indent="-3429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800"/>
              <a:t>Similar functions to full matrix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endParaRPr lang="en-US" sz="200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DD2F8A-E094-4593-8457-306252C858F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4575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418EF3-880F-4053-9503-0A0C5E913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CuPy</a:t>
            </a:r>
            <a:r>
              <a:rPr lang="en-US"/>
              <a:t> FEATURES - 4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FF71E1-5458-4C27-A8AE-FF5959AF09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latin typeface="Trebuchet MS"/>
              </a:rPr>
              <a:t>NumPy - </a:t>
            </a:r>
            <a:r>
              <a:rPr lang="en-US" sz="2000" err="1">
                <a:latin typeface="Trebuchet MS"/>
              </a:rPr>
              <a:t>CuPy</a:t>
            </a:r>
            <a:r>
              <a:rPr lang="en-US" sz="2000">
                <a:latin typeface="Trebuchet MS"/>
              </a:rPr>
              <a:t> CUDA Code Support</a:t>
            </a:r>
          </a:p>
          <a:p>
            <a:pPr marL="9144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>
                <a:latin typeface="Trebuchet MS"/>
              </a:rPr>
              <a:t>Move data to/from GPU, device management, memory management, debugging, streams, events, hooks for profiling, testing modules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latin typeface="Trebuchet MS"/>
              </a:rPr>
              <a:t>Can do custom kernels</a:t>
            </a:r>
          </a:p>
          <a:p>
            <a:pPr marL="9144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>
                <a:latin typeface="Trebuchet MS"/>
              </a:rPr>
              <a:t>User-defined elementwise CUDA kernels</a:t>
            </a:r>
          </a:p>
          <a:p>
            <a:pPr marL="9144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>
                <a:latin typeface="Trebuchet MS"/>
              </a:rPr>
              <a:t>User-defined reduction CUDA kernels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latin typeface="Trebuchet MS"/>
              </a:rPr>
              <a:t>Documentation is excellent</a:t>
            </a:r>
            <a:endParaRPr lang="en-US" sz="2000"/>
          </a:p>
          <a:p>
            <a:pPr>
              <a:spcBef>
                <a:spcPts val="300"/>
              </a:spcBef>
              <a:spcAft>
                <a:spcPts val="300"/>
              </a:spcAft>
            </a:pPr>
            <a:endParaRPr lang="en-US" sz="200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DD2F8A-E094-4593-8457-306252C858F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3328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418EF3-880F-4053-9503-0A0C5E913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CuPy</a:t>
            </a:r>
            <a:r>
              <a:rPr lang="en-US"/>
              <a:t> New-</a:t>
            </a:r>
            <a:r>
              <a:rPr lang="en-US" err="1"/>
              <a:t>ish</a:t>
            </a:r>
            <a:r>
              <a:rPr lang="en-US"/>
              <a:t>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FF71E1-5458-4C27-A8AE-FF5959AF09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Started to write SciPy functions</a:t>
            </a:r>
          </a:p>
          <a:p>
            <a:pPr marL="9144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err="1">
                <a:latin typeface="Courier New" panose="02070309020205020404" pitchFamily="49" charset="0"/>
                <a:cs typeface="Courier New" panose="02070309020205020404" pitchFamily="49" charset="0"/>
              </a:rPr>
              <a:t>cupyx</a:t>
            </a:r>
            <a:endParaRPr lang="en-US" sz="18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Examples:</a:t>
            </a:r>
          </a:p>
          <a:p>
            <a:pPr marL="9144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err="1">
                <a:latin typeface="Courier New" panose="02070309020205020404" pitchFamily="49" charset="0"/>
                <a:cs typeface="Courier New" panose="02070309020205020404" pitchFamily="49" charset="0"/>
              </a:rPr>
              <a:t>cupyx.scipy.fft.X</a:t>
            </a:r>
            <a:r>
              <a:rPr lang="en-US" sz="180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sz="1800"/>
              <a:t> – FFT</a:t>
            </a:r>
          </a:p>
          <a:p>
            <a:pPr marL="9144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err="1">
                <a:latin typeface="Courier New" panose="02070309020205020404" pitchFamily="49" charset="0"/>
                <a:cs typeface="Courier New" panose="02070309020205020404" pitchFamily="49" charset="0"/>
              </a:rPr>
              <a:t>cupyx.scipy.fftpack.X</a:t>
            </a:r>
            <a:r>
              <a:rPr lang="en-US" sz="180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sz="1800"/>
              <a:t> – Legacy FFT</a:t>
            </a:r>
          </a:p>
          <a:p>
            <a:pPr marL="9144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err="1">
                <a:latin typeface="Courier New" panose="02070309020205020404" pitchFamily="49" charset="0"/>
                <a:cs typeface="Courier New" panose="02070309020205020404" pitchFamily="49" charset="0"/>
              </a:rPr>
              <a:t>cupyx.scipy.linalg.lu_factor</a:t>
            </a:r>
            <a:r>
              <a:rPr lang="en-US" sz="180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9144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err="1">
                <a:latin typeface="Courier New" panose="02070309020205020404" pitchFamily="49" charset="0"/>
                <a:cs typeface="Courier New" panose="02070309020205020404" pitchFamily="49" charset="0"/>
              </a:rPr>
              <a:t>cupyx.scipy.linalg.lu_solve</a:t>
            </a:r>
            <a:r>
              <a:rPr lang="en-US" sz="180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9144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err="1">
                <a:latin typeface="Courier New" panose="02070309020205020404" pitchFamily="49" charset="0"/>
                <a:cs typeface="Courier New" panose="02070309020205020404" pitchFamily="49" charset="0"/>
              </a:rPr>
              <a:t>cupyx.scipy.linalg.solve.triangular</a:t>
            </a:r>
            <a:r>
              <a:rPr lang="en-US" sz="180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endParaRPr lang="en-US" sz="200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DD2F8A-E094-4593-8457-306252C858F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561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864C6-5F76-4AE2-BA49-B58ECEA89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CUPY Simple example</a:t>
            </a:r>
          </a:p>
        </p:txBody>
      </p:sp>
      <p:sp>
        <p:nvSpPr>
          <p:cNvPr id="5" name="Rounded Rectangle 6">
            <a:extLst>
              <a:ext uri="{FF2B5EF4-FFF2-40B4-BE49-F238E27FC236}">
                <a16:creationId xmlns:a16="http://schemas.microsoft.com/office/drawing/2014/main" id="{7ECC6877-325C-403F-A7D2-9CAF369C4FEA}"/>
              </a:ext>
            </a:extLst>
          </p:cNvPr>
          <p:cNvSpPr/>
          <p:nvPr/>
        </p:nvSpPr>
        <p:spPr>
          <a:xfrm>
            <a:off x="498348" y="1708796"/>
            <a:ext cx="9674352" cy="4113164"/>
          </a:xfrm>
          <a:prstGeom prst="roundRect">
            <a:avLst>
              <a:gd name="adj" fmla="val 6630"/>
            </a:avLst>
          </a:prstGeom>
          <a:solidFill>
            <a:schemeClr val="bg2">
              <a:lumMod val="20000"/>
              <a:lumOff val="80000"/>
            </a:schemeClr>
          </a:solidFill>
          <a:ln w="38100">
            <a:solidFill>
              <a:srgbClr val="73B9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33" tIns="45716" rIns="91433" bIns="45716" rtlCol="0" anchor="ctr"/>
          <a:lstStyle/>
          <a:p>
            <a:pPr lvl="0"/>
            <a:r>
              <a:rPr lang="en-US" sz="16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sz="16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cupy</a:t>
            </a:r>
            <a:r>
              <a:rPr lang="en-US" sz="16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en-US" sz="16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cp</a:t>
            </a:r>
            <a:endParaRPr lang="en-US" sz="16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endParaRPr lang="en-US" sz="16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6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 = </a:t>
            </a:r>
            <a:r>
              <a:rPr lang="en-US" sz="16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cp.random.uniform</a:t>
            </a:r>
            <a:r>
              <a:rPr lang="en-US" sz="16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(low=-1., high=1., size=(64, 64)).</a:t>
            </a:r>
            <a:r>
              <a:rPr lang="en-US" sz="16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astype</a:t>
            </a:r>
            <a:r>
              <a:rPr lang="en-US" sz="16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(cp.float32)</a:t>
            </a:r>
          </a:p>
          <a:p>
            <a:pPr lvl="0"/>
            <a:endParaRPr lang="en-US" sz="16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6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u, s, v = </a:t>
            </a:r>
            <a:r>
              <a:rPr lang="en-US" sz="16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cp.linalg.svd</a:t>
            </a:r>
            <a:r>
              <a:rPr lang="en-US" sz="16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(A)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4D90772E-4A25-46AA-8105-FEFA42A97D1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8348" y="1183333"/>
            <a:ext cx="9976104" cy="525463"/>
          </a:xfrm>
        </p:spPr>
        <p:txBody>
          <a:bodyPr/>
          <a:lstStyle/>
          <a:p>
            <a:r>
              <a:rPr lang="en-US"/>
              <a:t>SVD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D549059-88DD-4426-AA61-9828F013414C}"/>
              </a:ext>
            </a:extLst>
          </p:cNvPr>
          <p:cNvGrpSpPr/>
          <p:nvPr/>
        </p:nvGrpSpPr>
        <p:grpSpPr>
          <a:xfrm>
            <a:off x="3867151" y="3938034"/>
            <a:ext cx="2533650" cy="590931"/>
            <a:chOff x="3867151" y="4247959"/>
            <a:chExt cx="2533650" cy="590931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C97A462B-C924-44BA-BDCE-0904E092709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67151" y="4543425"/>
              <a:ext cx="933449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E1BFD545-086B-4F01-B349-15F1EDC5525F}"/>
                </a:ext>
              </a:extLst>
            </p:cNvPr>
            <p:cNvGrpSpPr/>
            <p:nvPr/>
          </p:nvGrpSpPr>
          <p:grpSpPr>
            <a:xfrm>
              <a:off x="4800600" y="4247959"/>
              <a:ext cx="1600201" cy="590931"/>
              <a:chOff x="5372100" y="4850797"/>
              <a:chExt cx="1600201" cy="590931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F49F07E-AA47-42F4-9C54-3515A15E049C}"/>
                  </a:ext>
                </a:extLst>
              </p:cNvPr>
              <p:cNvSpPr txBox="1"/>
              <p:nvPr/>
            </p:nvSpPr>
            <p:spPr>
              <a:xfrm>
                <a:off x="5486401" y="4850797"/>
                <a:ext cx="1485900" cy="590931"/>
              </a:xfrm>
              <a:prstGeom prst="rect">
                <a:avLst/>
              </a:prstGeom>
              <a:noFill/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sp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>
                    <a:solidFill>
                      <a:schemeClr val="bg1"/>
                    </a:solidFill>
                  </a:rPr>
                  <a:t>u, s, v are still on GPU</a:t>
                </a:r>
              </a:p>
            </p:txBody>
          </p:sp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784FC7AC-1EEF-4DC9-B552-A50B6396BA36}"/>
                  </a:ext>
                </a:extLst>
              </p:cNvPr>
              <p:cNvSpPr/>
              <p:nvPr/>
            </p:nvSpPr>
            <p:spPr>
              <a:xfrm>
                <a:off x="5372100" y="4867275"/>
                <a:ext cx="1476375" cy="571500"/>
              </a:xfrm>
              <a:prstGeom prst="round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5130122E-F625-48F6-B573-80198ABF0735}"/>
              </a:ext>
            </a:extLst>
          </p:cNvPr>
          <p:cNvSpPr txBox="1"/>
          <p:nvPr/>
        </p:nvSpPr>
        <p:spPr>
          <a:xfrm>
            <a:off x="9454186" y="1712752"/>
            <a:ext cx="622286" cy="424732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2400">
                <a:solidFill>
                  <a:srgbClr val="FF0000"/>
                </a:solidFill>
                <a:latin typeface="Trebuchet MS"/>
              </a:rPr>
              <a:t>4.1</a:t>
            </a:r>
            <a:endParaRPr lang="en-US" sz="24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93750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864C6-5F76-4AE2-BA49-B58ECEA89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CUPY Simple example</a:t>
            </a:r>
          </a:p>
        </p:txBody>
      </p:sp>
      <p:sp>
        <p:nvSpPr>
          <p:cNvPr id="5" name="Rounded Rectangle 6">
            <a:extLst>
              <a:ext uri="{FF2B5EF4-FFF2-40B4-BE49-F238E27FC236}">
                <a16:creationId xmlns:a16="http://schemas.microsoft.com/office/drawing/2014/main" id="{7ECC6877-325C-403F-A7D2-9CAF369C4FEA}"/>
              </a:ext>
            </a:extLst>
          </p:cNvPr>
          <p:cNvSpPr/>
          <p:nvPr/>
        </p:nvSpPr>
        <p:spPr>
          <a:xfrm>
            <a:off x="593002" y="1708795"/>
            <a:ext cx="9786796" cy="4282430"/>
          </a:xfrm>
          <a:prstGeom prst="roundRect">
            <a:avLst>
              <a:gd name="adj" fmla="val 6630"/>
            </a:avLst>
          </a:prstGeom>
          <a:solidFill>
            <a:schemeClr val="bg2">
              <a:lumMod val="20000"/>
              <a:lumOff val="80000"/>
            </a:schemeClr>
          </a:solidFill>
          <a:ln w="38100">
            <a:solidFill>
              <a:srgbClr val="73B9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33" tIns="45716" rIns="91433" bIns="45716" rtlCol="0" anchor="ctr"/>
          <a:lstStyle/>
          <a:p>
            <a:pPr lvl="0"/>
            <a:r>
              <a:rPr lang="en-US" sz="16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sz="16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cupy</a:t>
            </a:r>
            <a:r>
              <a:rPr lang="en-US" sz="16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as cp</a:t>
            </a:r>
          </a:p>
          <a:p>
            <a:pPr lvl="0"/>
            <a:r>
              <a:rPr lang="en-US" sz="16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sz="16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sz="16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as np</a:t>
            </a:r>
          </a:p>
          <a:p>
            <a:pPr lvl="0"/>
            <a:endParaRPr lang="en-US" sz="16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6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A_cpu</a:t>
            </a:r>
            <a:r>
              <a:rPr lang="en-US" sz="16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6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np.random.uniform</a:t>
            </a:r>
            <a:r>
              <a:rPr lang="en-US" sz="16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(low=-1., high=1., size=(64, 64)).</a:t>
            </a:r>
            <a:r>
              <a:rPr lang="en-US" sz="16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astype</a:t>
            </a:r>
            <a:r>
              <a:rPr lang="en-US" sz="16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(np.float32)</a:t>
            </a:r>
          </a:p>
          <a:p>
            <a:pPr lvl="0"/>
            <a:r>
              <a:rPr lang="en-US" sz="160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A_gpu</a:t>
            </a:r>
            <a:r>
              <a:rPr lang="en-US" sz="16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60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cp.asarray</a:t>
            </a:r>
            <a:r>
              <a:rPr lang="en-US" sz="16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A_cpu</a:t>
            </a:r>
            <a:r>
              <a:rPr lang="en-US" sz="16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0"/>
            <a:endParaRPr lang="en-US" sz="16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6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u_gpu</a:t>
            </a:r>
            <a:r>
              <a:rPr lang="en-US" sz="16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6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s_gpu</a:t>
            </a:r>
            <a:r>
              <a:rPr lang="en-US" sz="16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6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v_gpu</a:t>
            </a:r>
            <a:r>
              <a:rPr lang="en-US" sz="16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6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cp.linalg.svd</a:t>
            </a:r>
            <a:r>
              <a:rPr lang="en-US" sz="16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A_gpu</a:t>
            </a:r>
            <a:r>
              <a:rPr lang="en-US" sz="16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0"/>
            <a:r>
              <a:rPr lang="en-US" sz="16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 "type(</a:t>
            </a:r>
            <a:r>
              <a:rPr lang="en-US" sz="16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u_gpu</a:t>
            </a:r>
            <a:r>
              <a:rPr lang="en-US" sz="16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= ",type(</a:t>
            </a:r>
            <a:r>
              <a:rPr lang="en-US" sz="16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u_gpu</a:t>
            </a:r>
            <a:r>
              <a:rPr lang="en-US" sz="16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0"/>
            <a:endParaRPr lang="en-US" sz="16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60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u_cpu</a:t>
            </a:r>
            <a:r>
              <a:rPr lang="en-US" sz="16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60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cp.asnumpy</a:t>
            </a:r>
            <a:r>
              <a:rPr lang="en-US" sz="16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u_gpu</a:t>
            </a:r>
            <a:r>
              <a:rPr lang="en-US" sz="16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0"/>
            <a:r>
              <a:rPr lang="en-US" sz="16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 "type(</a:t>
            </a:r>
            <a:r>
              <a:rPr lang="en-US" sz="16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u_cpu</a:t>
            </a:r>
            <a:r>
              <a:rPr lang="en-US" sz="16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= ",type(</a:t>
            </a:r>
            <a:r>
              <a:rPr lang="en-US" sz="16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u_cpu</a:t>
            </a:r>
            <a:r>
              <a:rPr lang="en-US" sz="16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0"/>
            <a:endParaRPr lang="en-US" sz="16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[laytonjb@home4 CUPY]$ python svd2.py</a:t>
            </a:r>
          </a:p>
          <a:p>
            <a:r>
              <a:rPr lang="en-US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type(</a:t>
            </a:r>
            <a:r>
              <a:rPr lang="en-US" b="1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u_gpu</a:t>
            </a:r>
            <a:r>
              <a:rPr lang="en-US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=  &lt;type '</a:t>
            </a:r>
            <a:r>
              <a:rPr lang="en-US" b="1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cupy.core.core.ndarray</a:t>
            </a:r>
            <a:r>
              <a:rPr lang="en-US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'&gt;</a:t>
            </a:r>
          </a:p>
          <a:p>
            <a:r>
              <a:rPr lang="en-US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type(</a:t>
            </a:r>
            <a:r>
              <a:rPr lang="en-US" b="1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u_cpu</a:t>
            </a:r>
            <a:r>
              <a:rPr lang="en-US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=  &lt;type '</a:t>
            </a:r>
            <a:r>
              <a:rPr lang="en-US" b="1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numpy.ndarray</a:t>
            </a:r>
            <a:r>
              <a:rPr lang="en-US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endParaRPr lang="en-US" sz="1600" b="1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4D90772E-4A25-46AA-8105-FEFA42A97D1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8348" y="1183333"/>
            <a:ext cx="9976104" cy="525463"/>
          </a:xfrm>
        </p:spPr>
        <p:txBody>
          <a:bodyPr/>
          <a:lstStyle/>
          <a:p>
            <a:r>
              <a:rPr lang="en-US"/>
              <a:t>SVD – 2 (copy data to/from CPU)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79BA26B-77CE-454A-A58A-02D6F4DFDA6E}"/>
              </a:ext>
            </a:extLst>
          </p:cNvPr>
          <p:cNvGrpSpPr/>
          <p:nvPr/>
        </p:nvGrpSpPr>
        <p:grpSpPr>
          <a:xfrm>
            <a:off x="3930527" y="4006116"/>
            <a:ext cx="4643104" cy="590931"/>
            <a:chOff x="3867152" y="4247959"/>
            <a:chExt cx="4643104" cy="590931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248E7C70-3F4F-431F-9C49-F123DFDE657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67152" y="4543425"/>
              <a:ext cx="1800317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A914FABE-8685-49D5-8F6D-07522F42EF49}"/>
                </a:ext>
              </a:extLst>
            </p:cNvPr>
            <p:cNvGrpSpPr/>
            <p:nvPr/>
          </p:nvGrpSpPr>
          <p:grpSpPr>
            <a:xfrm>
              <a:off x="5667644" y="4247959"/>
              <a:ext cx="2842612" cy="590931"/>
              <a:chOff x="6239144" y="4850797"/>
              <a:chExt cx="2842612" cy="590931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72E895C-8DD8-4494-B5D2-57374E14AFB6}"/>
                  </a:ext>
                </a:extLst>
              </p:cNvPr>
              <p:cNvSpPr txBox="1"/>
              <p:nvPr/>
            </p:nvSpPr>
            <p:spPr>
              <a:xfrm>
                <a:off x="6328369" y="4850797"/>
                <a:ext cx="2753387" cy="590931"/>
              </a:xfrm>
              <a:prstGeom prst="rect">
                <a:avLst/>
              </a:prstGeom>
              <a:noFill/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sp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>
                    <a:solidFill>
                      <a:schemeClr val="bg1"/>
                    </a:solidFill>
                  </a:rPr>
                  <a:t>Copy </a:t>
                </a:r>
                <a:r>
                  <a:rPr lang="en-US" err="1">
                    <a:solidFill>
                      <a:schemeClr val="bg1"/>
                    </a:solidFill>
                  </a:rPr>
                  <a:t>u_gpu</a:t>
                </a:r>
                <a:r>
                  <a:rPr lang="en-US">
                    <a:solidFill>
                      <a:schemeClr val="bg1"/>
                    </a:solidFill>
                  </a:rPr>
                  <a:t> to Host. Becomes </a:t>
                </a:r>
                <a:r>
                  <a:rPr lang="en-US" err="1">
                    <a:solidFill>
                      <a:schemeClr val="bg1"/>
                    </a:solidFill>
                  </a:rPr>
                  <a:t>Numpy</a:t>
                </a:r>
                <a:r>
                  <a:rPr lang="en-US">
                    <a:solidFill>
                      <a:schemeClr val="bg1"/>
                    </a:solidFill>
                  </a:rPr>
                  <a:t> object</a:t>
                </a:r>
              </a:p>
            </p:txBody>
          </p:sp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6FEDABA7-2B80-42E1-9679-B57B60ADAB0C}"/>
                  </a:ext>
                </a:extLst>
              </p:cNvPr>
              <p:cNvSpPr/>
              <p:nvPr/>
            </p:nvSpPr>
            <p:spPr>
              <a:xfrm>
                <a:off x="6239144" y="4867276"/>
                <a:ext cx="2753387" cy="571500"/>
              </a:xfrm>
              <a:prstGeom prst="round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E113C48-D0E5-459C-871D-54B1132FCF47}"/>
              </a:ext>
            </a:extLst>
          </p:cNvPr>
          <p:cNvGrpSpPr/>
          <p:nvPr/>
        </p:nvGrpSpPr>
        <p:grpSpPr>
          <a:xfrm>
            <a:off x="3924664" y="2943443"/>
            <a:ext cx="4915663" cy="600828"/>
            <a:chOff x="3867153" y="4413906"/>
            <a:chExt cx="4915663" cy="600828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BB495851-AF35-4231-B91A-DCD92F2E87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67153" y="4543425"/>
              <a:ext cx="2073051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647B4DBF-3563-4050-A521-ADAB2678AC18}"/>
                </a:ext>
              </a:extLst>
            </p:cNvPr>
            <p:cNvGrpSpPr/>
            <p:nvPr/>
          </p:nvGrpSpPr>
          <p:grpSpPr>
            <a:xfrm>
              <a:off x="5940204" y="4413906"/>
              <a:ext cx="2842612" cy="600828"/>
              <a:chOff x="6511704" y="5016744"/>
              <a:chExt cx="2842612" cy="600828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ECEF916-2F27-45FC-865C-6D88668CA36F}"/>
                  </a:ext>
                </a:extLst>
              </p:cNvPr>
              <p:cNvSpPr txBox="1"/>
              <p:nvPr/>
            </p:nvSpPr>
            <p:spPr>
              <a:xfrm>
                <a:off x="6600929" y="5026641"/>
                <a:ext cx="2753387" cy="590931"/>
              </a:xfrm>
              <a:prstGeom prst="rect">
                <a:avLst/>
              </a:prstGeom>
              <a:noFill/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sp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>
                    <a:solidFill>
                      <a:schemeClr val="bg1"/>
                    </a:solidFill>
                  </a:rPr>
                  <a:t>Copy </a:t>
                </a:r>
                <a:r>
                  <a:rPr lang="en-US" err="1">
                    <a:solidFill>
                      <a:schemeClr val="bg1"/>
                    </a:solidFill>
                  </a:rPr>
                  <a:t>A_cpu</a:t>
                </a:r>
                <a:r>
                  <a:rPr lang="en-US">
                    <a:solidFill>
                      <a:schemeClr val="bg1"/>
                    </a:solidFill>
                  </a:rPr>
                  <a:t> to GPU. Becomes </a:t>
                </a:r>
                <a:r>
                  <a:rPr lang="en-US" err="1">
                    <a:solidFill>
                      <a:schemeClr val="bg1"/>
                    </a:solidFill>
                  </a:rPr>
                  <a:t>CuPy</a:t>
                </a:r>
                <a:r>
                  <a:rPr lang="en-US">
                    <a:solidFill>
                      <a:schemeClr val="bg1"/>
                    </a:solidFill>
                  </a:rPr>
                  <a:t> object</a:t>
                </a:r>
              </a:p>
            </p:txBody>
          </p:sp>
          <p:sp>
            <p:nvSpPr>
              <p:cNvPr id="16" name="Rectangle: Rounded Corners 15">
                <a:extLst>
                  <a:ext uri="{FF2B5EF4-FFF2-40B4-BE49-F238E27FC236}">
                    <a16:creationId xmlns:a16="http://schemas.microsoft.com/office/drawing/2014/main" id="{D318AA31-8FEA-4779-BE58-8D358B621EBF}"/>
                  </a:ext>
                </a:extLst>
              </p:cNvPr>
              <p:cNvSpPr/>
              <p:nvPr/>
            </p:nvSpPr>
            <p:spPr>
              <a:xfrm>
                <a:off x="6511704" y="5016744"/>
                <a:ext cx="2753387" cy="571500"/>
              </a:xfrm>
              <a:prstGeom prst="round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6CFC5E43-933B-41A2-ACC2-58474569E2FB}"/>
              </a:ext>
            </a:extLst>
          </p:cNvPr>
          <p:cNvSpPr txBox="1"/>
          <p:nvPr/>
        </p:nvSpPr>
        <p:spPr>
          <a:xfrm>
            <a:off x="9448911" y="1749680"/>
            <a:ext cx="622286" cy="424732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2400">
                <a:solidFill>
                  <a:srgbClr val="FF0000"/>
                </a:solidFill>
                <a:latin typeface="Trebuchet MS"/>
              </a:rPr>
              <a:t>4.2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7317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864C6-5F76-4AE2-BA49-B58ECEA89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CUPY Simple EXAMPLE</a:t>
            </a:r>
          </a:p>
        </p:txBody>
      </p:sp>
      <p:sp>
        <p:nvSpPr>
          <p:cNvPr id="5" name="Rounded Rectangle 6">
            <a:extLst>
              <a:ext uri="{FF2B5EF4-FFF2-40B4-BE49-F238E27FC236}">
                <a16:creationId xmlns:a16="http://schemas.microsoft.com/office/drawing/2014/main" id="{7ECC6877-325C-403F-A7D2-9CAF369C4FEA}"/>
              </a:ext>
            </a:extLst>
          </p:cNvPr>
          <p:cNvSpPr/>
          <p:nvPr/>
        </p:nvSpPr>
        <p:spPr>
          <a:xfrm>
            <a:off x="896293" y="1995948"/>
            <a:ext cx="9153054" cy="3676783"/>
          </a:xfrm>
          <a:prstGeom prst="roundRect">
            <a:avLst>
              <a:gd name="adj" fmla="val 6630"/>
            </a:avLst>
          </a:prstGeom>
          <a:solidFill>
            <a:schemeClr val="bg2">
              <a:lumMod val="20000"/>
              <a:lumOff val="80000"/>
            </a:schemeClr>
          </a:solidFill>
          <a:ln w="38100">
            <a:solidFill>
              <a:srgbClr val="73B9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33" tIns="45716" rIns="91433" bIns="45716" rtlCol="0" anchor="ctr"/>
          <a:lstStyle/>
          <a:p>
            <a:pPr lvl="0"/>
            <a:r>
              <a:rPr lang="en-US" sz="16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 math</a:t>
            </a:r>
          </a:p>
          <a:p>
            <a:pPr lvl="0"/>
            <a:r>
              <a:rPr lang="en-US" sz="16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sz="16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cupy</a:t>
            </a:r>
            <a:r>
              <a:rPr lang="en-US" sz="16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en-US" sz="16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cp</a:t>
            </a:r>
            <a:endParaRPr lang="en-US" sz="16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endParaRPr lang="en-US" sz="16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6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 = </a:t>
            </a:r>
            <a:r>
              <a:rPr lang="en-US" sz="16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cp.random.uniform</a:t>
            </a:r>
            <a:r>
              <a:rPr lang="en-US" sz="16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(low=-1., high=1., size=(64,64)).</a:t>
            </a:r>
            <a:r>
              <a:rPr lang="en-US" sz="16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astype</a:t>
            </a:r>
            <a:r>
              <a:rPr lang="en-US" sz="16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(cp.float32)</a:t>
            </a:r>
          </a:p>
          <a:p>
            <a:pPr lvl="0"/>
            <a:r>
              <a:rPr lang="en-US" sz="16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 = </a:t>
            </a:r>
            <a:r>
              <a:rPr lang="en-US" sz="16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cp.random.uniform</a:t>
            </a:r>
            <a:r>
              <a:rPr lang="en-US" sz="16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(low=-1., high=1., size=(64,64)).</a:t>
            </a:r>
            <a:r>
              <a:rPr lang="en-US" sz="16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astype</a:t>
            </a:r>
            <a:r>
              <a:rPr lang="en-US" sz="16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(cp.float32)</a:t>
            </a:r>
          </a:p>
          <a:p>
            <a:pPr lvl="0"/>
            <a:endParaRPr lang="en-US" sz="16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6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 = </a:t>
            </a:r>
            <a:r>
              <a:rPr lang="en-US" sz="16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cp.matmul</a:t>
            </a:r>
            <a:r>
              <a:rPr lang="en-US" sz="16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(A,B)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4D90772E-4A25-46AA-8105-FEFA42A97D1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8348" y="1183333"/>
            <a:ext cx="9976104" cy="525463"/>
          </a:xfrm>
        </p:spPr>
        <p:txBody>
          <a:bodyPr/>
          <a:lstStyle/>
          <a:p>
            <a:r>
              <a:rPr lang="en-US"/>
              <a:t>Matrix Multiplication on GPU</a:t>
            </a:r>
          </a:p>
        </p:txBody>
      </p:sp>
    </p:spTree>
    <p:extLst>
      <p:ext uri="{BB962C8B-B14F-4D97-AF65-F5344CB8AC3E}">
        <p14:creationId xmlns:p14="http://schemas.microsoft.com/office/powerpoint/2010/main" val="14100129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23D2D-A0DE-4AA6-A397-46BC598FE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MATRIX MULTIPLICATION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C135C4-4FB8-40E5-8D69-0C5E988ED0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>
                <a:latin typeface="Trebuchet MS"/>
              </a:rPr>
              <a:t>The example in the first cell of the </a:t>
            </a:r>
            <a:r>
              <a:rPr lang="en-US" sz="1800" err="1">
                <a:latin typeface="Trebuchet MS"/>
              </a:rPr>
              <a:t>Jupyter</a:t>
            </a:r>
            <a:r>
              <a:rPr lang="en-US" sz="1800">
                <a:latin typeface="Trebuchet MS"/>
              </a:rPr>
              <a:t> notebook creates the two input arrays on either the CPU or the GPU (uses </a:t>
            </a:r>
            <a:r>
              <a:rPr lang="en-US" sz="1800" err="1">
                <a:latin typeface="Trebuchet MS"/>
              </a:rPr>
              <a:t>cupy</a:t>
            </a:r>
            <a:r>
              <a:rPr lang="en-US" sz="1800">
                <a:latin typeface="Trebuchet MS"/>
              </a:rPr>
              <a:t> method, </a:t>
            </a:r>
            <a:r>
              <a:rPr lang="en-US" sz="1800" err="1">
                <a:latin typeface="Courier New"/>
                <a:cs typeface="Courier New"/>
              </a:rPr>
              <a:t>asnumpy</a:t>
            </a:r>
            <a:r>
              <a:rPr lang="en-US" sz="1800">
                <a:latin typeface="Courier New"/>
                <a:cs typeface="Courier New"/>
              </a:rPr>
              <a:t>()</a:t>
            </a:r>
            <a:r>
              <a:rPr lang="en-US" sz="1800">
                <a:latin typeface="Trebuchet MS"/>
              </a:rPr>
              <a:t>  )</a:t>
            </a:r>
            <a:endParaRPr lang="en-US" sz="1600">
              <a:latin typeface="Trebuchet MS"/>
            </a:endParaRPr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en-US" sz="1600">
                <a:latin typeface="Trebuchet MS"/>
              </a:rPr>
              <a:t>Then the multiplication is performed (and timed)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en-US" sz="1600">
                <a:latin typeface="Trebuchet MS"/>
              </a:rPr>
              <a:t>Try varying the “size” variable to see where the GPU is faster than the CPU.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>
                <a:latin typeface="Trebuchet MS"/>
              </a:rPr>
              <a:t>Second cell copies the data from the CPU to the GPU using a method as </a:t>
            </a:r>
            <a:r>
              <a:rPr lang="en-US" sz="1800">
                <a:latin typeface="Courier New"/>
                <a:cs typeface="Courier New"/>
              </a:rPr>
              <a:t>array()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en-US" sz="1600">
                <a:latin typeface="Trebuchet MS"/>
              </a:rPr>
              <a:t>The timings include the time to transfer the data from the CPU to the GPU (and back)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en-US" sz="1600">
                <a:latin typeface="Trebuchet MS"/>
              </a:rPr>
              <a:t>Try varying the size of the problem to where the CPU and GPU times are about the same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en-US" sz="1600">
                <a:latin typeface="Trebuchet MS"/>
              </a:rPr>
              <a:t>How does this compare to the previous cell where data was created on the GPU?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C05BA1-A180-4645-BD4B-C7895BE60BC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F25815-0C85-4232-9F09-CA7581FD20F1}"/>
              </a:ext>
            </a:extLst>
          </p:cNvPr>
          <p:cNvSpPr txBox="1"/>
          <p:nvPr/>
        </p:nvSpPr>
        <p:spPr>
          <a:xfrm>
            <a:off x="696" y="2029275"/>
            <a:ext cx="622286" cy="424732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2400">
                <a:solidFill>
                  <a:srgbClr val="FF0000"/>
                </a:solidFill>
              </a:rPr>
              <a:t>4.3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B9B3BE-2265-4A28-A409-FC7724104275}"/>
              </a:ext>
            </a:extLst>
          </p:cNvPr>
          <p:cNvSpPr txBox="1"/>
          <p:nvPr/>
        </p:nvSpPr>
        <p:spPr>
          <a:xfrm>
            <a:off x="697" y="3712123"/>
            <a:ext cx="622286" cy="424732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2400">
                <a:solidFill>
                  <a:srgbClr val="FF0000"/>
                </a:solidFill>
                <a:latin typeface="Trebuchet MS"/>
              </a:rPr>
              <a:t>4.4</a:t>
            </a:r>
            <a:endParaRPr lang="en-US" sz="24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9105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EA8613-1E70-4D54-8D48-D1D43C713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Python?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7A605A-7D2C-4265-95D3-19AFEBD192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4992" y="1546631"/>
            <a:ext cx="9948672" cy="3718925"/>
          </a:xfrm>
        </p:spPr>
        <p:txBody>
          <a:bodyPr/>
          <a:lstStyle/>
          <a:p>
            <a:r>
              <a:rPr lang="en-US" sz="1800" b="1">
                <a:latin typeface="Trebuchet MS"/>
              </a:rPr>
              <a:t>Easy to use</a:t>
            </a:r>
            <a:endParaRPr lang="en-US" sz="1800">
              <a:latin typeface="Trebuchet MS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>
                <a:latin typeface="Trebuchet MS"/>
              </a:rPr>
              <a:t>You don’t have to learn CUDA! (CUDA-less GPU programming)</a:t>
            </a:r>
            <a:endParaRPr lang="en-US"/>
          </a:p>
          <a:p>
            <a:pPr marL="914400" lvl="1" indent="-342900">
              <a:buFont typeface="Arial" panose="020B0604020202020204" pitchFamily="34" charset="0"/>
              <a:buChar char="•"/>
            </a:pPr>
            <a:r>
              <a:rPr lang="en-US" sz="1600">
                <a:latin typeface="Trebuchet MS"/>
              </a:rPr>
              <a:t>Unless you really want to </a:t>
            </a:r>
            <a:r>
              <a:rPr lang="en-US" sz="1600">
                <a:latin typeface="Trebuchet MS"/>
                <a:sym typeface="Wingdings" panose="05000000000000000000" pitchFamily="2" charset="2"/>
              </a:rPr>
              <a:t></a:t>
            </a:r>
            <a:endParaRPr lang="en-US" sz="1600">
              <a:latin typeface="Trebuchet MS"/>
            </a:endParaRPr>
          </a:p>
          <a:p>
            <a:r>
              <a:rPr lang="en-US" sz="1800" b="1">
                <a:latin typeface="Trebuchet MS"/>
              </a:rPr>
              <a:t>Performance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>
                <a:latin typeface="Trebuchet MS"/>
              </a:rPr>
              <a:t>High-level scripting languages are in many ways' polar-opposite to GPUs</a:t>
            </a:r>
            <a:endParaRPr lang="en-US"/>
          </a:p>
          <a:p>
            <a:pPr marL="914400" lvl="1" indent="-342900">
              <a:buFont typeface="Arial" panose="020B0604020202020204" pitchFamily="34" charset="0"/>
              <a:buChar char="•"/>
            </a:pPr>
            <a:r>
              <a:rPr lang="en-US" sz="1600">
                <a:latin typeface="Trebuchet MS"/>
              </a:rPr>
              <a:t>GPUs are highly parallel, designed for maximum throughput, and they offer a tremendous advance in performance</a:t>
            </a:r>
          </a:p>
          <a:p>
            <a:pPr marL="914400" lvl="1" indent="-342900">
              <a:buFont typeface="Arial" panose="020B0604020202020204" pitchFamily="34" charset="0"/>
              <a:buChar char="•"/>
            </a:pPr>
            <a:r>
              <a:rPr lang="en-US" sz="1600">
                <a:latin typeface="Trebuchet MS"/>
              </a:rPr>
              <a:t>Scripting languages such as Python favor ease of use over computational speed and do not generally emphasize parallelism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u="sng">
                <a:latin typeface="Trebuchet MS"/>
              </a:rPr>
              <a:t>Numba and CuPy</a:t>
            </a:r>
            <a:endParaRPr lang="en-US" sz="1800" u="sng"/>
          </a:p>
          <a:p>
            <a:pPr marL="914400" lvl="1" indent="-342900">
              <a:buFont typeface="Arial" panose="020B0604020202020204" pitchFamily="34" charset="0"/>
              <a:buChar char="•"/>
            </a:pPr>
            <a:endParaRPr lang="en-US" sz="160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7CE12C-8B19-4D4D-A66F-1277EEB47CD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And GPUs?</a:t>
            </a:r>
          </a:p>
        </p:txBody>
      </p:sp>
    </p:spTree>
    <p:extLst>
      <p:ext uri="{BB962C8B-B14F-4D97-AF65-F5344CB8AC3E}">
        <p14:creationId xmlns:p14="http://schemas.microsoft.com/office/powerpoint/2010/main" val="17115006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33DA52-1001-4023-AEEC-AEC9AA98B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Observations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8C9475-80BA-43C5-AE8E-70A18E115E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/>
              <a:t>Notice you must explicitly copy data from host to device or from device to host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en-US" sz="1600"/>
              <a:t>Remember that this can limit performance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en-US" sz="1500" b="1"/>
              <a:t>“What is computed on the GPU, stays on the GPU”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en-US" sz="1500"/>
              <a:t>Can create data on GPU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/>
              <a:t>After computation, data remains on device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en-US" sz="1600"/>
              <a:t>You can copy it back to host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en-US" sz="1600"/>
              <a:t>Or you can perform further computations using those results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/>
              <a:t>Almost anything that is coded in NumPy, can be coded in </a:t>
            </a:r>
            <a:r>
              <a:rPr lang="en-US" sz="1800" err="1"/>
              <a:t>CuPy</a:t>
            </a:r>
            <a:endParaRPr lang="en-US" sz="180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42644-FE54-4486-8BC1-A752F4C7EC1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1804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31EBD2-557F-4C2C-9878-370A9F8C5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Advantages of CUPY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B0AF7F-E1BC-4B05-AF07-1431889B2C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/>
              <a:t>Leaving data on GPU allows easier coding for equations such as,</a:t>
            </a:r>
          </a:p>
          <a:p>
            <a:r>
              <a:rPr lang="en-US" sz="1800"/>
              <a:t>		</a:t>
            </a:r>
            <a:r>
              <a:rPr lang="en-US" sz="1800">
                <a:latin typeface="Courier New" panose="02070309020205020404" pitchFamily="49" charset="0"/>
                <a:cs typeface="Courier New" panose="02070309020205020404" pitchFamily="49" charset="0"/>
              </a:rPr>
              <a:t>Q = XA</a:t>
            </a:r>
            <a:r>
              <a:rPr lang="en-US" sz="1800" baseline="30000"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en-US" sz="1800">
                <a:latin typeface="Courier New" panose="02070309020205020404" pitchFamily="49" charset="0"/>
                <a:cs typeface="Courier New" panose="02070309020205020404" pitchFamily="49" charset="0"/>
              </a:rPr>
              <a:t> + AX + DWD</a:t>
            </a:r>
            <a:r>
              <a:rPr lang="en-US" sz="1800" baseline="30000"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en-US" sz="18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US" sz="1800"/>
              <a:t>		</a:t>
            </a:r>
            <a:r>
              <a:rPr lang="en-US" sz="1800"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US" sz="1800" baseline="-2500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1800">
                <a:latin typeface="Courier New" panose="02070309020205020404" pitchFamily="49" charset="0"/>
                <a:cs typeface="Courier New" panose="02070309020205020404" pitchFamily="49" charset="0"/>
              </a:rPr>
              <a:t> = (I – </a:t>
            </a:r>
            <a:r>
              <a:rPr lang="en-US" sz="1800" err="1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sz="1800" baseline="-25000" err="1"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US" sz="1800" err="1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sz="1800" baseline="-25000" err="1"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US" sz="1800" baseline="30000"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US" sz="180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en-US" sz="1800" err="1">
                <a:latin typeface="Courier New" panose="02070309020205020404" pitchFamily="49" charset="0"/>
                <a:cs typeface="Courier New" panose="02070309020205020404" pitchFamily="49" charset="0"/>
              </a:rPr>
              <a:t>Q</a:t>
            </a:r>
            <a:r>
              <a:rPr lang="en-US" sz="1800" baseline="-25000" err="1"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US" sz="1800">
                <a:latin typeface="Courier New" panose="02070309020205020404" pitchFamily="49" charset="0"/>
                <a:cs typeface="Courier New" panose="02070309020205020404" pitchFamily="49" charset="0"/>
              </a:rPr>
              <a:t> (I – </a:t>
            </a:r>
            <a:r>
              <a:rPr lang="en-US" sz="1800" err="1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sz="1800" baseline="-25000" err="1"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US" sz="1800" err="1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sz="1800" baseline="-25000" err="1"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US" sz="1800" baseline="30000"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US" sz="180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/>
              <a:t>Allows equations to be broken into pieces for easier coding</a:t>
            </a:r>
          </a:p>
          <a:p>
            <a:pPr marL="914400" lvl="1" indent="-342900">
              <a:buFont typeface="Arial" panose="020B0604020202020204" pitchFamily="34" charset="0"/>
              <a:buChar char="•"/>
            </a:pPr>
            <a:r>
              <a:rPr lang="en-US" sz="1600"/>
              <a:t>Can copy back intermediate results as needed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4BDBCB-B945-45AF-BD85-AF6BF49C2FD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Matrix Manipulation</a:t>
            </a:r>
          </a:p>
        </p:txBody>
      </p:sp>
    </p:spTree>
    <p:extLst>
      <p:ext uri="{BB962C8B-B14F-4D97-AF65-F5344CB8AC3E}">
        <p14:creationId xmlns:p14="http://schemas.microsoft.com/office/powerpoint/2010/main" val="5770062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418EF3-880F-4053-9503-0A0C5E913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CuPy</a:t>
            </a:r>
            <a:r>
              <a:rPr lang="en-US"/>
              <a:t> - Differences with </a:t>
            </a:r>
            <a:r>
              <a:rPr lang="en-US" err="1"/>
              <a:t>Numpy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FF71E1-5458-4C27-A8AE-FF5959AF09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>
                <a:latin typeface="Trebuchet MS"/>
              </a:rPr>
              <a:t>Cast behavior from float to integer</a:t>
            </a:r>
          </a:p>
          <a:p>
            <a:pPr marL="9144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>
                <a:latin typeface="Trebuchet MS"/>
              </a:rPr>
              <a:t>Some casting behaviors from float to integer are not defined in C++ specification</a:t>
            </a:r>
          </a:p>
          <a:p>
            <a:pPr marL="9144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>
                <a:latin typeface="Trebuchet MS"/>
              </a:rPr>
              <a:t>The casting from a negative float to unsigned integer and infinity to integer is one of such examples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>
                <a:latin typeface="Trebuchet MS"/>
              </a:rPr>
              <a:t>Random methods support </a:t>
            </a:r>
            <a:r>
              <a:rPr lang="en-US" sz="1800" err="1">
                <a:latin typeface="Trebuchet MS"/>
              </a:rPr>
              <a:t>dtype</a:t>
            </a:r>
            <a:r>
              <a:rPr lang="en-US" sz="1800">
                <a:latin typeface="Trebuchet MS"/>
              </a:rPr>
              <a:t> argument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>
                <a:latin typeface="Trebuchet MS"/>
              </a:rPr>
              <a:t>Behavior with out-of-bounds indices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>
                <a:latin typeface="Trebuchet MS"/>
              </a:rPr>
              <a:t>Behavior with duplicate values in indices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>
                <a:latin typeface="Trebuchet MS"/>
              </a:rPr>
              <a:t>Reduction methods return zero-dimensional array, while numpy returns scalars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US" sz="1800">
              <a:latin typeface="Trebuchet MS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800">
                <a:latin typeface="Trebuchet MS"/>
                <a:hlinkClick r:id="rId2"/>
              </a:rPr>
              <a:t>https://docs-cupy.chainer.org/en/stable/reference/difference.html</a:t>
            </a:r>
            <a:endParaRPr lang="en-US">
              <a:latin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4548769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B3F6D7-C443-48A4-A61C-6F6FDE03F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TL;DR - OVERALL Python-GPU CODING recommendations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46A8A9-849C-4AAA-BE16-C854385360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>
                <a:solidFill>
                  <a:schemeClr val="tx1">
                    <a:lumMod val="75000"/>
                  </a:schemeClr>
                </a:solidFill>
                <a:latin typeface="Trebuchet MS"/>
              </a:rPr>
              <a:t>Move computationally intensive sections of code to functions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>
                <a:solidFill>
                  <a:schemeClr val="tx1">
                    <a:lumMod val="75000"/>
                  </a:schemeClr>
                </a:solidFill>
                <a:latin typeface="Trebuchet MS"/>
              </a:rPr>
              <a:t>Use @jit on CPUs (</a:t>
            </a:r>
            <a:r>
              <a:rPr lang="en-US" sz="1800" err="1">
                <a:solidFill>
                  <a:schemeClr val="tx1">
                    <a:lumMod val="75000"/>
                  </a:schemeClr>
                </a:solidFill>
                <a:latin typeface="Trebuchet MS"/>
              </a:rPr>
              <a:t>Numba</a:t>
            </a:r>
            <a:r>
              <a:rPr lang="en-US" sz="1800">
                <a:solidFill>
                  <a:schemeClr val="tx1">
                    <a:lumMod val="75000"/>
                  </a:schemeClr>
                </a:solidFill>
                <a:latin typeface="Trebuchet MS"/>
              </a:rPr>
              <a:t>)</a:t>
            </a:r>
          </a:p>
          <a:p>
            <a:pPr marL="914400" lvl="1" indent="-342900"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tx1">
                    <a:lumMod val="75000"/>
                  </a:schemeClr>
                </a:solidFill>
                <a:latin typeface="Trebuchet MS"/>
              </a:rPr>
              <a:t>Start with single core then move to multi-core</a:t>
            </a:r>
            <a:endParaRPr lang="en-US" sz="1600">
              <a:solidFill>
                <a:schemeClr val="tx1">
                  <a:lumMod val="7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>
                <a:solidFill>
                  <a:schemeClr val="tx1">
                    <a:lumMod val="75000"/>
                  </a:schemeClr>
                </a:solidFill>
                <a:latin typeface="Trebuchet MS"/>
              </a:rPr>
              <a:t>Switch to @vectorize (</a:t>
            </a:r>
            <a:r>
              <a:rPr lang="en-US" sz="1800" err="1">
                <a:solidFill>
                  <a:schemeClr val="tx1">
                    <a:lumMod val="75000"/>
                  </a:schemeClr>
                </a:solidFill>
                <a:latin typeface="Trebuchet MS"/>
              </a:rPr>
              <a:t>Numba</a:t>
            </a:r>
            <a:r>
              <a:rPr lang="en-US" sz="1800">
                <a:solidFill>
                  <a:schemeClr val="tx1">
                    <a:lumMod val="75000"/>
                  </a:schemeClr>
                </a:solidFill>
                <a:latin typeface="Trebuchet MS"/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>
                <a:solidFill>
                  <a:schemeClr val="tx1">
                    <a:lumMod val="75000"/>
                  </a:schemeClr>
                </a:solidFill>
                <a:latin typeface="Trebuchet MS"/>
              </a:rPr>
              <a:t>Port to GPUs (@vectorize and @cuda.jit)</a:t>
            </a:r>
          </a:p>
          <a:p>
            <a:pPr marL="914400" lvl="1" indent="-342900"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tx1">
                    <a:lumMod val="75000"/>
                  </a:schemeClr>
                </a:solidFill>
                <a:latin typeface="Trebuchet MS"/>
              </a:rPr>
              <a:t>May need to optimize data movement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b="1">
                <a:latin typeface="Trebuchet MS"/>
              </a:rPr>
              <a:t>Use </a:t>
            </a:r>
            <a:r>
              <a:rPr lang="en-US" sz="1800" b="1" err="1">
                <a:latin typeface="Trebuchet MS"/>
              </a:rPr>
              <a:t>CuPy</a:t>
            </a:r>
            <a:r>
              <a:rPr lang="en-US" sz="1800" b="1">
                <a:latin typeface="Trebuchet MS"/>
              </a:rPr>
              <a:t> for common computations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b="1">
                <a:latin typeface="Trebuchet MS"/>
              </a:rPr>
              <a:t>Consider custom kernels when you need more performance (or have more time)</a:t>
            </a:r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35806878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68BE86-5104-45AD-8B38-C61D41B9B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CUPY and DASK</a:t>
            </a:r>
          </a:p>
        </p:txBody>
      </p:sp>
    </p:spTree>
    <p:extLst>
      <p:ext uri="{BB962C8B-B14F-4D97-AF65-F5344CB8AC3E}">
        <p14:creationId xmlns:p14="http://schemas.microsoft.com/office/powerpoint/2010/main" val="38191392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BFA271-BDD0-4297-8DDA-64BD38C2F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Lots of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4902B0-715F-47CC-A154-9D05A9DDFD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err="1">
                <a:latin typeface="Trebuchet MS"/>
              </a:rPr>
              <a:t>CuPy</a:t>
            </a:r>
            <a:r>
              <a:rPr lang="en-US" sz="1800">
                <a:latin typeface="Trebuchet MS"/>
              </a:rPr>
              <a:t> runs on a single GPU today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>
                <a:latin typeface="Trebuchet MS"/>
              </a:rPr>
              <a:t>Today’s systems have many CPU cores and GPUs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>
                <a:latin typeface="Trebuchet MS"/>
              </a:rPr>
              <a:t>And we have lots of systems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>
                <a:latin typeface="Trebuchet MS"/>
              </a:rPr>
              <a:t>Why can’t we use all of these to solve really huge problems or solve other problems much faster?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>
                <a:latin typeface="Trebuchet MS"/>
              </a:rPr>
              <a:t>This is where </a:t>
            </a:r>
            <a:r>
              <a:rPr lang="en-US" sz="1800" err="1">
                <a:latin typeface="Trebuchet MS"/>
              </a:rPr>
              <a:t>Dask</a:t>
            </a:r>
            <a:r>
              <a:rPr lang="en-US" sz="1800">
                <a:latin typeface="Trebuchet MS"/>
              </a:rPr>
              <a:t> comes in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51F069-C343-492E-8F34-7481B44B3F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5739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DD0FBC-0BAC-4CBF-B42E-42609B499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</a:t>
            </a:r>
            <a:r>
              <a:rPr lang="en-US" err="1"/>
              <a:t>Dask</a:t>
            </a:r>
            <a:r>
              <a:rPr lang="en-US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4A9FC6-5671-4755-9698-1CC89261BF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err="1"/>
              <a:t>Dask</a:t>
            </a:r>
            <a:r>
              <a:rPr lang="en-US" sz="1800"/>
              <a:t> (</a:t>
            </a:r>
            <a:r>
              <a:rPr lang="en-US" sz="1800">
                <a:hlinkClick r:id="rId2"/>
              </a:rPr>
              <a:t>https://dask.org/</a:t>
            </a:r>
            <a:r>
              <a:rPr lang="en-US" sz="1800"/>
              <a:t>) is a tool for advanced parallelism in Python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en-US" sz="1800"/>
              <a:t>It allows you to code different tasks to solve a problem and distribute them to different resources within the node or other nodes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/>
              <a:t>It has been developed in coordination with NumPy, Pandas, and </a:t>
            </a:r>
            <a:r>
              <a:rPr lang="en-US" sz="1800" err="1"/>
              <a:t>Scikit</a:t>
            </a:r>
            <a:r>
              <a:rPr lang="en-US" sz="1800"/>
              <a:t>-learn, among others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/>
              <a:t>Example: you can take a NumPy function, such as an SVD, parallelize it with multiple tasks, and spread these tasks across other nodes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en-US" sz="1800"/>
              <a:t>The number of nodes can grow or shrink based on the computational needs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/>
              <a:t>Bad analogy but think of it as a “dynamic MPI” for Python (it’s more than an MPI)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6563B6-F4C4-4571-8727-310F765C44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4329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DD0FBC-0BAC-4CBF-B42E-42609B499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</a:t>
            </a:r>
            <a:r>
              <a:rPr lang="en-US" err="1"/>
              <a:t>Dask</a:t>
            </a:r>
            <a:r>
              <a:rPr lang="en-US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4A9FC6-5671-4755-9698-1CC89261BF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6750" y="2103035"/>
            <a:ext cx="3962117" cy="3718925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err="1"/>
              <a:t>Dask</a:t>
            </a:r>
            <a:r>
              <a:rPr lang="en-US" sz="1800"/>
              <a:t> “arrays” coordinate many NumPy arrays arranged into a grid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/>
              <a:t>The arrays may live on disk or on other machines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/>
              <a:t>Some parts of NumPy have been implemented in </a:t>
            </a:r>
            <a:r>
              <a:rPr lang="en-US" sz="1800" err="1"/>
              <a:t>Dask</a:t>
            </a:r>
            <a:endParaRPr lang="en-US" sz="1800"/>
          </a:p>
          <a:p>
            <a:pPr marL="857250" lvl="1" indent="-28575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600"/>
              <a:t>Namely, parts of </a:t>
            </a:r>
            <a:r>
              <a:rPr lang="en-US" sz="1600" err="1"/>
              <a:t>linalg</a:t>
            </a:r>
            <a:endParaRPr lang="en-US" sz="1600"/>
          </a:p>
          <a:p>
            <a:pPr marL="857250" lvl="1" indent="-28575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600"/>
              <a:t>SVD, QR, Least square, solve, and </a:t>
            </a:r>
            <a:r>
              <a:rPr lang="en-US" sz="1600" err="1"/>
              <a:t>solve_triangular</a:t>
            </a:r>
            <a:r>
              <a:rPr lang="en-US" sz="1600"/>
              <a:t> have been implemented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6563B6-F4C4-4571-8727-310F765C44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Arrays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CCE38F06-08E1-4894-AE56-60AFB252FD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03259" y="2622550"/>
            <a:ext cx="5010150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2479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DD0FBC-0BAC-4CBF-B42E-42609B499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Using CUPY with </a:t>
            </a:r>
            <a:r>
              <a:rPr lang="en-US" err="1"/>
              <a:t>Dask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4A9FC6-5671-4755-9698-1CC89261BF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/>
              <a:t>SVD has been implemented in </a:t>
            </a:r>
            <a:r>
              <a:rPr lang="en-US" sz="1800" err="1"/>
              <a:t>Dask</a:t>
            </a:r>
            <a:endParaRPr lang="en-US" sz="18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err="1"/>
              <a:t>CuPy</a:t>
            </a:r>
            <a:r>
              <a:rPr lang="en-US" sz="1800"/>
              <a:t> is a GPU implementation of NumPy – it interoperates with </a:t>
            </a:r>
            <a:r>
              <a:rPr lang="en-US" sz="1800" err="1"/>
              <a:t>Dask</a:t>
            </a:r>
            <a:r>
              <a:rPr lang="en-US" sz="1800"/>
              <a:t>!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en-US" sz="1600">
                <a:hlinkClick r:id="rId2"/>
              </a:rPr>
              <a:t>https://blog.dask.org/2019/03/18/dask-nep18</a:t>
            </a:r>
            <a:endParaRPr lang="en-US" sz="16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6563B6-F4C4-4571-8727-310F765C44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2381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507D94-8121-4882-85FE-320570F4E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348" y="81807"/>
            <a:ext cx="9976104" cy="590931"/>
          </a:xfrm>
        </p:spPr>
        <p:txBody>
          <a:bodyPr/>
          <a:lstStyle/>
          <a:p>
            <a:r>
              <a:rPr lang="en-US"/>
              <a:t>Start client</a:t>
            </a:r>
          </a:p>
        </p:txBody>
      </p:sp>
      <p:sp>
        <p:nvSpPr>
          <p:cNvPr id="9" name="Rounded Rectangle 6">
            <a:extLst>
              <a:ext uri="{FF2B5EF4-FFF2-40B4-BE49-F238E27FC236}">
                <a16:creationId xmlns:a16="http://schemas.microsoft.com/office/drawing/2014/main" id="{D1B40081-4BE8-45D4-92F8-BFCD3A4AF117}"/>
              </a:ext>
            </a:extLst>
          </p:cNvPr>
          <p:cNvSpPr/>
          <p:nvPr/>
        </p:nvSpPr>
        <p:spPr>
          <a:xfrm>
            <a:off x="221811" y="1336136"/>
            <a:ext cx="6466856" cy="4621731"/>
          </a:xfrm>
          <a:prstGeom prst="roundRect">
            <a:avLst>
              <a:gd name="adj" fmla="val 6630"/>
            </a:avLst>
          </a:prstGeom>
          <a:solidFill>
            <a:schemeClr val="bg2">
              <a:lumMod val="20000"/>
              <a:lumOff val="80000"/>
            </a:schemeClr>
          </a:solidFill>
          <a:ln w="38100">
            <a:solidFill>
              <a:srgbClr val="73B9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33" tIns="45716" rIns="91433" bIns="45716" rtlCol="0" anchor="ctr"/>
          <a:lstStyle/>
          <a:p>
            <a:pPr lvl="0"/>
            <a:r>
              <a:rPr lang="en-US" sz="14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4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dask.distributed</a:t>
            </a:r>
            <a:r>
              <a:rPr lang="en-US" sz="14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import Client</a:t>
            </a:r>
          </a:p>
          <a:p>
            <a:pPr lvl="0"/>
            <a:r>
              <a:rPr lang="en-US" sz="14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client = Client()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E5E704F-005F-457E-81D0-2C406660E3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93467" y="1423447"/>
            <a:ext cx="3831551" cy="4323099"/>
          </a:xfrm>
        </p:spPr>
        <p:txBody>
          <a:bodyPr/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>
                <a:latin typeface="Trebuchet MS"/>
              </a:rPr>
              <a:t>The Client is the primary entry point for users of </a:t>
            </a:r>
            <a:r>
              <a:rPr lang="en-US" sz="1800" err="1">
                <a:latin typeface="Trebuchet MS"/>
              </a:rPr>
              <a:t>dask.distributed</a:t>
            </a:r>
            <a:endParaRPr lang="en-US" sz="1800">
              <a:latin typeface="Trebuchet MS"/>
            </a:endParaRP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>
                <a:latin typeface="Trebuchet MS"/>
              </a:rPr>
              <a:t>After we setup a cluster, we initialize a Client by pointing it to the address of a Dask Scheduler</a:t>
            </a:r>
            <a:endParaRPr lang="en-US" sz="1800"/>
          </a:p>
          <a:p>
            <a:pPr marL="9144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>
                <a:latin typeface="Trebuchet MS"/>
              </a:rPr>
              <a:t>In this example, it is the single node (your laptop)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600">
                <a:latin typeface="Trebuchet MS"/>
                <a:hlinkClick r:id="rId2"/>
              </a:rPr>
              <a:t>https://distributed.dask.org/en/latest/client.html</a:t>
            </a:r>
            <a:r>
              <a:rPr lang="en-US" sz="1600">
                <a:latin typeface="Trebuchet MS"/>
              </a:rPr>
              <a:t> </a:t>
            </a:r>
            <a:endParaRPr lang="en-US" sz="16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16F644-228F-4E90-81DF-C408BB51F0AE}"/>
              </a:ext>
            </a:extLst>
          </p:cNvPr>
          <p:cNvSpPr txBox="1"/>
          <p:nvPr/>
        </p:nvSpPr>
        <p:spPr>
          <a:xfrm>
            <a:off x="5887176" y="1384657"/>
            <a:ext cx="622286" cy="424732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2400">
                <a:solidFill>
                  <a:srgbClr val="FF0000"/>
                </a:solidFill>
              </a:rPr>
              <a:t>5.1</a:t>
            </a:r>
          </a:p>
        </p:txBody>
      </p:sp>
    </p:spTree>
    <p:extLst>
      <p:ext uri="{BB962C8B-B14F-4D97-AF65-F5344CB8AC3E}">
        <p14:creationId xmlns:p14="http://schemas.microsoft.com/office/powerpoint/2010/main" val="9655221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itle &amp; Bullet">
  <a:themeElements>
    <a:clrScheme name="Custom 1">
      <a:dk1>
        <a:srgbClr val="CDCDCD"/>
      </a:dk1>
      <a:lt1>
        <a:srgbClr val="FFFFFF"/>
      </a:lt1>
      <a:dk2>
        <a:srgbClr val="000000"/>
      </a:dk2>
      <a:lt2>
        <a:srgbClr val="76B900"/>
      </a:lt2>
      <a:accent1>
        <a:srgbClr val="008564"/>
      </a:accent1>
      <a:accent2>
        <a:srgbClr val="5D1682"/>
      </a:accent2>
      <a:accent3>
        <a:srgbClr val="890C58"/>
      </a:accent3>
      <a:accent4>
        <a:srgbClr val="5E5E5E"/>
      </a:accent4>
      <a:accent5>
        <a:srgbClr val="8C8C8C"/>
      </a:accent5>
      <a:accent6>
        <a:srgbClr val="0071C5"/>
      </a:accent6>
      <a:hlink>
        <a:srgbClr val="76B900"/>
      </a:hlink>
      <a:folHlink>
        <a:srgbClr val="76B900"/>
      </a:folHlink>
    </a:clrScheme>
    <a:fontScheme name="Opulent">
      <a:majorFont>
        <a:latin typeface="Trebuchet MS"/>
        <a:ea typeface=""/>
        <a:cs typeface=""/>
        <a:font script="Jpan" typeface="HG丸ｺﾞｼｯｸM-PRO"/>
        <a:font script="Hang" typeface="HY그래픽M"/>
        <a:font script="Hans" typeface="黑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4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 w="6350">
          <a:noFill/>
        </a:ln>
      </a:spPr>
      <a:bodyPr wrap="none" rtlCol="0" anchor="ctr">
        <a:spAutoFit/>
      </a:bodyPr>
      <a:lstStyle>
        <a:defPPr algn="ctr">
          <a:lnSpc>
            <a:spcPct val="90000"/>
          </a:lnSpc>
          <a:defRPr sz="1400" dirty="0" smtClean="0">
            <a:solidFill>
              <a:schemeClr val="bg1"/>
            </a:solidFill>
            <a:latin typeface="Trebuchet MS" panose="020B0603020202020204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txDef>
  </a:objectDefaults>
  <a:extraClrSchemeLst>
    <a:extraClrScheme>
      <a:clrScheme name="PPT_Template_Corp_16x9_rev2 1">
        <a:dk1>
          <a:srgbClr val="808080"/>
        </a:dk1>
        <a:lt1>
          <a:srgbClr val="FFFFFF"/>
        </a:lt1>
        <a:dk2>
          <a:srgbClr val="000000"/>
        </a:dk2>
        <a:lt2>
          <a:srgbClr val="B9E700"/>
        </a:lt2>
        <a:accent1>
          <a:srgbClr val="33CCCC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ADE2E2"/>
        </a:accent5>
        <a:accent6>
          <a:srgbClr val="E78A2D"/>
        </a:accent6>
        <a:hlink>
          <a:srgbClr val="99CCFF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145EAE5F8329F47B840B6DEBAC2F43F" ma:contentTypeVersion="6" ma:contentTypeDescription="Create a new document." ma:contentTypeScope="" ma:versionID="78e83a7562519defa34023cb5fc8362e">
  <xsd:schema xmlns:xsd="http://www.w3.org/2001/XMLSchema" xmlns:xs="http://www.w3.org/2001/XMLSchema" xmlns:p="http://schemas.microsoft.com/office/2006/metadata/properties" xmlns:ns1="http://schemas.microsoft.com/sharepoint/v3" xmlns:ns2="2a5b1eea-32a8-4673-8d38-de3226caeee3" targetNamespace="http://schemas.microsoft.com/office/2006/metadata/properties" ma:root="true" ma:fieldsID="d8790d471b169e021690c0a0cf3dd58b" ns1:_="" ns2:_="">
    <xsd:import namespace="http://schemas.microsoft.com/sharepoint/v3"/>
    <xsd:import namespace="2a5b1eea-32a8-4673-8d38-de3226caeee3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Scheduling Start Date" ma:description="Scheduling Start Date is a site column created by the Publishing feature. It is used to specify the date and time on which this page will first appear to site visitors." ma:hidden="true" ma:internalName="PublishingStartDate">
      <xsd:simpleType>
        <xsd:restriction base="dms:Unknown"/>
      </xsd:simpleType>
    </xsd:element>
    <xsd:element name="PublishingExpirationDate" ma:index="9" nillable="true" ma:displayName="Scheduling End Date" ma:description="Scheduling End Date is a site column created by the Publishing feature. It is used to specify the date and time on which this page will no longer appear to site visitors." ma:hidden="true" ma:internalName="PublishingExpirationDat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a5b1eea-32a8-4673-8d38-de3226caeee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41D64DD-6322-4CA1-983C-7D8478D3FC8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2a5b1eea-32a8-4673-8d38-de3226caeee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F88E22E-2A4B-4FB1-9848-BF16E7DBE74B}">
  <ds:schemaRefs>
    <ds:schemaRef ds:uri="http://schemas.microsoft.com/office/2006/metadata/properties"/>
    <ds:schemaRef ds:uri="http://schemas.microsoft.com/sharepoint/v3"/>
  </ds:schemaRefs>
</ds:datastoreItem>
</file>

<file path=customXml/itemProps3.xml><?xml version="1.0" encoding="utf-8"?>
<ds:datastoreItem xmlns:ds="http://schemas.openxmlformats.org/officeDocument/2006/customXml" ds:itemID="{E29B7386-0C5E-43DB-8BF1-052EEAD5F5D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Custom</PresentationFormat>
  <Slides>105</Slides>
  <Notes>26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105</vt:i4>
      </vt:variant>
    </vt:vector>
  </HeadingPairs>
  <TitlesOfParts>
    <vt:vector size="106" baseType="lpstr">
      <vt:lpstr>Title &amp; Bullet</vt:lpstr>
      <vt:lpstr>PYTHON PROGRAMMING FOR GPUs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Python coding for GPUs</vt:lpstr>
      <vt:lpstr>Why Python?</vt:lpstr>
      <vt:lpstr>Why Python?</vt:lpstr>
      <vt:lpstr>TL;DR - OVERALL PYTHON CODING RECOMMENDATIONS</vt:lpstr>
      <vt:lpstr>TL;DR - OVERALL Python-GPU CODING recommendations</vt:lpstr>
      <vt:lpstr>NUMBA</vt:lpstr>
      <vt:lpstr>Directives</vt:lpstr>
      <vt:lpstr>Directives and The JIT</vt:lpstr>
      <vt:lpstr>NUMBA</vt:lpstr>
      <vt:lpstr>NUMBA</vt:lpstr>
      <vt:lpstr>NUMBA</vt:lpstr>
      <vt:lpstr>NUMBA</vt:lpstr>
      <vt:lpstr>PowerPoint Presentation</vt:lpstr>
      <vt:lpstr>Base Python</vt:lpstr>
      <vt:lpstr>@JIT Example (Single Core)</vt:lpstr>
      <vt:lpstr>What Just happened?</vt:lpstr>
      <vt:lpstr>What’s Next?</vt:lpstr>
      <vt:lpstr>@JIT CPU Example with PARALLEL</vt:lpstr>
      <vt:lpstr>@JIT CPU Example with CACHE=TRUE</vt:lpstr>
      <vt:lpstr>@JIT CPU Example with PARALLEL and CACHE</vt:lpstr>
      <vt:lpstr>Observations</vt:lpstr>
      <vt:lpstr>Universal FUnctions</vt:lpstr>
      <vt:lpstr>@vectorize decorator</vt:lpstr>
      <vt:lpstr>@vectorize decorator</vt:lpstr>
      <vt:lpstr>@vectorize decorator</vt:lpstr>
      <vt:lpstr>@Vectorize - No Type Signature</vt:lpstr>
      <vt:lpstr>Details of process</vt:lpstr>
      <vt:lpstr>@Vectorize - Type Signature</vt:lpstr>
      <vt:lpstr>Details of process</vt:lpstr>
      <vt:lpstr>Details of process</vt:lpstr>
      <vt:lpstr>@Vectorize CPU Target Example</vt:lpstr>
      <vt:lpstr>@Vectorize parallel Target Example</vt:lpstr>
      <vt:lpstr>Simple Example with Loops</vt:lpstr>
      <vt:lpstr>@JIT CPU Target Example</vt:lpstr>
      <vt:lpstr>CPU Summary</vt:lpstr>
      <vt:lpstr>CPU Summary</vt:lpstr>
      <vt:lpstr>PowerPoint Presentation</vt:lpstr>
      <vt:lpstr>GPU Introduction</vt:lpstr>
      <vt:lpstr>Allowed Numba Functions</vt:lpstr>
      <vt:lpstr>@Vectorize NV GPU Target Example</vt:lpstr>
      <vt:lpstr>What happened?</vt:lpstr>
      <vt:lpstr>@cuda.jit</vt:lpstr>
      <vt:lpstr>@cuda.jit example </vt:lpstr>
      <vt:lpstr>@Cuda.jit</vt:lpstr>
      <vt:lpstr>@Cuda.jit CODE changes</vt:lpstr>
      <vt:lpstr>Numba summary to date</vt:lpstr>
      <vt:lpstr>PowerPoint Presentation</vt:lpstr>
      <vt:lpstr>Compiling ahead of time</vt:lpstr>
      <vt:lpstr>Compiling ahead of time</vt:lpstr>
      <vt:lpstr>Compiling ahead of time</vt:lpstr>
      <vt:lpstr>PowerPoint Presentation</vt:lpstr>
      <vt:lpstr>Python porting lifecycle example</vt:lpstr>
      <vt:lpstr>Example – serial python</vt:lpstr>
      <vt:lpstr>Example – Python with Functions</vt:lpstr>
      <vt:lpstr>Example – @jit – target Single CPU COre</vt:lpstr>
      <vt:lpstr>Example – @jit – target Multi-COre</vt:lpstr>
      <vt:lpstr>Using @vectorize</vt:lpstr>
      <vt:lpstr>Example – @Vectorize Single Core</vt:lpstr>
      <vt:lpstr>Example – @Vectorize parallel</vt:lpstr>
      <vt:lpstr>Example – @Vectorize CUDA</vt:lpstr>
      <vt:lpstr>Example – @cuda.jit</vt:lpstr>
      <vt:lpstr>PowerPoint Presentation</vt:lpstr>
      <vt:lpstr>Routines calling Routines</vt:lpstr>
      <vt:lpstr>Plain Python</vt:lpstr>
      <vt:lpstr>CPU Compile both Routines</vt:lpstr>
      <vt:lpstr>@cuda.jit – multiple Routines</vt:lpstr>
      <vt:lpstr>Numba Summary</vt:lpstr>
      <vt:lpstr>Best Practices</vt:lpstr>
      <vt:lpstr>TL;DR - OVERALL Python-GPU CODING recommendations</vt:lpstr>
      <vt:lpstr>CUPY</vt:lpstr>
      <vt:lpstr>Generalities</vt:lpstr>
      <vt:lpstr>Numpy</vt:lpstr>
      <vt:lpstr>CuPY</vt:lpstr>
      <vt:lpstr>CUPY</vt:lpstr>
      <vt:lpstr>CuPy FEATURES - 1</vt:lpstr>
      <vt:lpstr>CuPy FEATURES - 2</vt:lpstr>
      <vt:lpstr>CuPy FEATURES - 3</vt:lpstr>
      <vt:lpstr>CuPy FEATURES - 4</vt:lpstr>
      <vt:lpstr>CuPy New-ish FEATURES</vt:lpstr>
      <vt:lpstr>CUPY Simple example</vt:lpstr>
      <vt:lpstr>CUPY Simple example</vt:lpstr>
      <vt:lpstr>CUPY Simple EXAMPLE</vt:lpstr>
      <vt:lpstr>MATRIX MULTIPLICATION</vt:lpstr>
      <vt:lpstr>Observations</vt:lpstr>
      <vt:lpstr>Advantages of CUPY</vt:lpstr>
      <vt:lpstr>CuPy - Differences with Numpy</vt:lpstr>
      <vt:lpstr>TL;DR - OVERALL Python-GPU CODING recommendations</vt:lpstr>
      <vt:lpstr>CUPY and DASK</vt:lpstr>
      <vt:lpstr>Lots of Resources</vt:lpstr>
      <vt:lpstr>What is Dask?</vt:lpstr>
      <vt:lpstr>What is Dask?</vt:lpstr>
      <vt:lpstr>Using CUPY with Dask</vt:lpstr>
      <vt:lpstr>Start client</vt:lpstr>
      <vt:lpstr>SVD starting point</vt:lpstr>
      <vt:lpstr>Use Dask Array</vt:lpstr>
      <vt:lpstr>Perform SVD</vt:lpstr>
      <vt:lpstr>Use Dask Array on GPU</vt:lpstr>
      <vt:lpstr>Stop the Client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Jennifer Hohn</dc:creator>
  <cp:revision>1</cp:revision>
  <dcterms:created xsi:type="dcterms:W3CDTF">2008-01-24T03:11:41Z</dcterms:created>
  <dcterms:modified xsi:type="dcterms:W3CDTF">2020-06-03T14:36:31Z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0x010100A145EAE5F8329F47B840B6DEBAC2F43F</vt:lpwstr>
  </property>
  <property fmtid="{D5CDD505-2E9C-101B-9397-08002B2CF9AE}" pid="3" name="MSIP_Label_6b558183-044c-4105-8d9c-cea02a2a3d86_Enabled">
    <vt:lpwstr>True</vt:lpwstr>
  </property>
  <property fmtid="{D5CDD505-2E9C-101B-9397-08002B2CF9AE}" pid="4" name="MSIP_Label_6b558183-044c-4105-8d9c-cea02a2a3d86_SiteId">
    <vt:lpwstr>43083d15-7273-40c1-b7db-39efd9ccc17a</vt:lpwstr>
  </property>
  <property fmtid="{D5CDD505-2E9C-101B-9397-08002B2CF9AE}" pid="5" name="MSIP_Label_6b558183-044c-4105-8d9c-cea02a2a3d86_Ref">
    <vt:lpwstr>https://api.informationprotection.azure.com/api/43083d15-7273-40c1-b7db-39efd9ccc17a</vt:lpwstr>
  </property>
  <property fmtid="{D5CDD505-2E9C-101B-9397-08002B2CF9AE}" pid="6" name="MSIP_Label_6b558183-044c-4105-8d9c-cea02a2a3d86_Owner">
    <vt:lpwstr>lspillman@nvidia.com</vt:lpwstr>
  </property>
  <property fmtid="{D5CDD505-2E9C-101B-9397-08002B2CF9AE}" pid="7" name="MSIP_Label_6b558183-044c-4105-8d9c-cea02a2a3d86_SetDate">
    <vt:lpwstr>2018-05-11T15:28:31.9824217-07:00</vt:lpwstr>
  </property>
  <property fmtid="{D5CDD505-2E9C-101B-9397-08002B2CF9AE}" pid="8" name="MSIP_Label_6b558183-044c-4105-8d9c-cea02a2a3d86_Name">
    <vt:lpwstr>Unrestricted</vt:lpwstr>
  </property>
  <property fmtid="{D5CDD505-2E9C-101B-9397-08002B2CF9AE}" pid="9" name="MSIP_Label_6b558183-044c-4105-8d9c-cea02a2a3d86_Application">
    <vt:lpwstr>Microsoft Azure Information Protection</vt:lpwstr>
  </property>
  <property fmtid="{D5CDD505-2E9C-101B-9397-08002B2CF9AE}" pid="10" name="MSIP_Label_6b558183-044c-4105-8d9c-cea02a2a3d86_Extended_MSFT_Method">
    <vt:lpwstr>Automatic</vt:lpwstr>
  </property>
  <property fmtid="{D5CDD505-2E9C-101B-9397-08002B2CF9AE}" pid="11" name="Sensitivity">
    <vt:lpwstr>Unrestricted</vt:lpwstr>
  </property>
</Properties>
</file>